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25" r:id="rId2"/>
    <p:sldId id="459" r:id="rId3"/>
    <p:sldId id="527" r:id="rId4"/>
    <p:sldId id="538" r:id="rId5"/>
    <p:sldId id="460" r:id="rId6"/>
    <p:sldId id="588" r:id="rId7"/>
    <p:sldId id="467" r:id="rId8"/>
    <p:sldId id="530" r:id="rId9"/>
    <p:sldId id="324" r:id="rId10"/>
    <p:sldId id="420" r:id="rId11"/>
    <p:sldId id="421" r:id="rId12"/>
    <p:sldId id="346" r:id="rId13"/>
    <p:sldId id="529" r:id="rId14"/>
    <p:sldId id="487" r:id="rId15"/>
    <p:sldId id="484" r:id="rId16"/>
    <p:sldId id="485" r:id="rId17"/>
    <p:sldId id="486" r:id="rId18"/>
    <p:sldId id="348" r:id="rId19"/>
    <p:sldId id="389" r:id="rId20"/>
    <p:sldId id="478" r:id="rId21"/>
    <p:sldId id="446" r:id="rId22"/>
    <p:sldId id="592" r:id="rId23"/>
    <p:sldId id="483" r:id="rId24"/>
    <p:sldId id="569" r:id="rId25"/>
    <p:sldId id="531" r:id="rId26"/>
    <p:sldId id="359" r:id="rId27"/>
    <p:sldId id="589" r:id="rId28"/>
    <p:sldId id="590" r:id="rId29"/>
    <p:sldId id="593" r:id="rId30"/>
    <p:sldId id="497" r:id="rId31"/>
    <p:sldId id="498" r:id="rId32"/>
    <p:sldId id="499" r:id="rId33"/>
    <p:sldId id="615" r:id="rId34"/>
    <p:sldId id="594" r:id="rId35"/>
    <p:sldId id="612" r:id="rId36"/>
    <p:sldId id="613" r:id="rId37"/>
    <p:sldId id="614" r:id="rId38"/>
    <p:sldId id="532" r:id="rId39"/>
    <p:sldId id="512" r:id="rId40"/>
    <p:sldId id="607" r:id="rId41"/>
    <p:sldId id="520" r:id="rId42"/>
    <p:sldId id="521" r:id="rId43"/>
    <p:sldId id="540" r:id="rId44"/>
    <p:sldId id="606" r:id="rId45"/>
    <p:sldId id="500" r:id="rId46"/>
    <p:sldId id="547" r:id="rId47"/>
    <p:sldId id="611" r:id="rId48"/>
    <p:sldId id="533" r:id="rId49"/>
    <p:sldId id="522" r:id="rId50"/>
    <p:sldId id="523" r:id="rId51"/>
    <p:sldId id="616" r:id="rId52"/>
    <p:sldId id="617" r:id="rId53"/>
    <p:sldId id="618" r:id="rId54"/>
    <p:sldId id="423" r:id="rId55"/>
    <p:sldId id="355" r:id="rId56"/>
    <p:sldId id="427" r:id="rId57"/>
    <p:sldId id="549" r:id="rId58"/>
    <p:sldId id="550" r:id="rId59"/>
    <p:sldId id="438" r:id="rId60"/>
    <p:sldId id="535" r:id="rId61"/>
    <p:sldId id="419" r:id="rId62"/>
    <p:sldId id="468" r:id="rId63"/>
    <p:sldId id="556" r:id="rId64"/>
    <p:sldId id="557" r:id="rId65"/>
    <p:sldId id="558" r:id="rId66"/>
    <p:sldId id="559" r:id="rId67"/>
    <p:sldId id="560" r:id="rId68"/>
    <p:sldId id="561" r:id="rId69"/>
    <p:sldId id="562" r:id="rId70"/>
    <p:sldId id="563" r:id="rId71"/>
    <p:sldId id="564" r:id="rId72"/>
    <p:sldId id="565" r:id="rId73"/>
    <p:sldId id="566" r:id="rId74"/>
    <p:sldId id="567" r:id="rId75"/>
    <p:sldId id="568" r:id="rId76"/>
    <p:sldId id="585" r:id="rId77"/>
    <p:sldId id="586" r:id="rId78"/>
    <p:sldId id="587" r:id="rId79"/>
    <p:sldId id="539" r:id="rId80"/>
    <p:sldId id="482" r:id="rId8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4" autoAdjust="0"/>
    <p:restoredTop sz="94737" autoAdjust="0"/>
  </p:normalViewPr>
  <p:slideViewPr>
    <p:cSldViewPr>
      <p:cViewPr varScale="1">
        <p:scale>
          <a:sx n="77" d="100"/>
          <a:sy n="77" d="100"/>
        </p:scale>
        <p:origin x="-21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printerSettings" Target="printerSettings/printerSettings1.bin"/><Relationship Id="rId83" Type="http://schemas.openxmlformats.org/officeDocument/2006/relationships/presProps" Target="presProps.xml"/><Relationship Id="rId84" Type="http://schemas.openxmlformats.org/officeDocument/2006/relationships/viewProps" Target="viewProps.xml"/><Relationship Id="rId85" Type="http://schemas.openxmlformats.org/officeDocument/2006/relationships/theme" Target="theme/theme1.xml"/><Relationship Id="rId86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108AC-F545-4C4C-8F96-096E7D27BD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F3B60-F8C8-40BC-9087-0C9B9DB75C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BB219-FB7C-4F11-BF05-A73D9F3794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67760-8A6C-458C-A7DF-A18F432269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58D9E-5FE5-46B2-B72F-0946B779D3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95D23-1DFF-4257-83FE-D6E7F310D6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886F2-3D45-49EB-ABC5-5060CFC8DD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B21A3-4060-485F-943F-5EC70C3A3D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31446-5FC7-4C41-93AA-F53529A667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E11A4-C6BA-49E3-A3EC-639772B16C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0A082-BB70-46EC-86F7-B026B4917C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1BC8F2-C57E-4994-A430-F5DB2626F5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5BB86-2533-40A6-82AF-84601CF7E5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B9433-3836-473E-8CB5-A123D9A975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19216"/>
                <a:invGamma/>
              </a:schemeClr>
            </a:gs>
          </a:gsLst>
          <a:path path="rect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AE6FA6F6-05D6-47D2-A77D-290842F92D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.wmf"/><Relationship Id="rId5" Type="http://schemas.openxmlformats.org/officeDocument/2006/relationships/image" Target="../media/image2.gi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Relationship Id="rId3" Type="http://schemas.openxmlformats.org/officeDocument/2006/relationships/image" Target="../media/image25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4343400"/>
            <a:ext cx="8077200" cy="2362200"/>
          </a:xfrm>
        </p:spPr>
        <p:txBody>
          <a:bodyPr/>
          <a:lstStyle/>
          <a:p>
            <a:pPr algn="r" eaLnBrk="1" hangingPunct="1"/>
            <a:r>
              <a:rPr lang="en-US" sz="3600" b="1" i="1" dirty="0" smtClean="0">
                <a:solidFill>
                  <a:srgbClr val="FF9900"/>
                </a:solidFill>
              </a:rPr>
              <a:t>               Dr. V.K.AJIT KUMAR</a:t>
            </a:r>
            <a:br>
              <a:rPr lang="en-US" sz="3600" b="1" i="1" dirty="0" smtClean="0">
                <a:solidFill>
                  <a:srgbClr val="FF9900"/>
                </a:solidFill>
              </a:rPr>
            </a:br>
            <a:r>
              <a:rPr lang="en-US" sz="3600" b="1" i="1" dirty="0" smtClean="0">
                <a:solidFill>
                  <a:srgbClr val="FF9900"/>
                </a:solidFill>
              </a:rPr>
              <a:t> PROFESSOR,</a:t>
            </a:r>
            <a:br>
              <a:rPr lang="en-US" sz="3600" b="1" i="1" dirty="0" smtClean="0">
                <a:solidFill>
                  <a:srgbClr val="FF9900"/>
                </a:solidFill>
              </a:rPr>
            </a:br>
            <a:r>
              <a:rPr lang="en-US" sz="3600" b="1" i="1" dirty="0" smtClean="0">
                <a:solidFill>
                  <a:srgbClr val="FF9900"/>
                </a:solidFill>
              </a:rPr>
              <a:t>DEPT. of CARDIOLOGY,</a:t>
            </a:r>
            <a:br>
              <a:rPr lang="en-US" sz="3600" b="1" i="1" dirty="0" smtClean="0">
                <a:solidFill>
                  <a:srgbClr val="FF9900"/>
                </a:solidFill>
              </a:rPr>
            </a:br>
            <a:r>
              <a:rPr lang="en-US" sz="3600" b="1" i="1" dirty="0" smtClean="0">
                <a:solidFill>
                  <a:srgbClr val="FF9900"/>
                </a:solidFill>
              </a:rPr>
              <a:t>SCTIMST, TRIVANDRUM</a:t>
            </a:r>
            <a:endParaRPr lang="en-US" b="1" dirty="0" smtClean="0">
              <a:solidFill>
                <a:srgbClr val="FF9900"/>
              </a:solidFill>
            </a:endParaRP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1447800"/>
            <a:ext cx="8534400" cy="1752600"/>
          </a:xfrm>
        </p:spPr>
        <p:txBody>
          <a:bodyPr/>
          <a:lstStyle/>
          <a:p>
            <a:pPr eaLnBrk="1" hangingPunct="1"/>
            <a:r>
              <a:rPr lang="en-US" sz="5400" b="1" dirty="0" smtClean="0">
                <a:solidFill>
                  <a:srgbClr val="33CCFF"/>
                </a:solidFill>
              </a:rPr>
              <a:t>STENT CHOICE IN AMI.</a:t>
            </a:r>
            <a:endParaRPr lang="en-US" dirty="0" smtClean="0">
              <a:solidFill>
                <a:srgbClr val="33CCFF"/>
              </a:solidFill>
            </a:endParaRP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0" y="4038600"/>
          <a:ext cx="3352800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ClipArt" r:id="rId3" imgW="4000320" imgH="3147480" progId="">
                  <p:embed/>
                </p:oleObj>
              </mc:Choice>
              <mc:Fallback>
                <p:oleObj name="ClipArt" r:id="rId3" imgW="4000320" imgH="314748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038600"/>
                        <a:ext cx="3352800" cy="2819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0" name="Picture 6" descr="mblogo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3800" y="152400"/>
            <a:ext cx="1714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 descr="mblogo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19300" y="152400"/>
            <a:ext cx="1714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mblogo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10200" y="152400"/>
            <a:ext cx="1714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mblogo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24700" y="152400"/>
            <a:ext cx="1714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 descr="mblogo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900" y="152400"/>
            <a:ext cx="1714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Vascular Response to STENT</a:t>
            </a:r>
          </a:p>
        </p:txBody>
      </p:sp>
      <p:pic>
        <p:nvPicPr>
          <p:cNvPr id="1024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600200"/>
            <a:ext cx="8686800" cy="5029200"/>
          </a:xfr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4800" y="1447800"/>
            <a:ext cx="8686800" cy="5257800"/>
          </a:xfrm>
          <a:noFill/>
        </p:spPr>
      </p:pic>
      <p:sp>
        <p:nvSpPr>
          <p:cNvPr id="11267" name="Rectangle 7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686800" cy="1143000"/>
          </a:xfrm>
          <a:noFill/>
        </p:spPr>
        <p:txBody>
          <a:bodyPr/>
          <a:lstStyle/>
          <a:p>
            <a:pPr eaLnBrk="1" hangingPunct="1"/>
            <a:r>
              <a:rPr lang="en-US" sz="3600" dirty="0" smtClean="0"/>
              <a:t>Temporal : Vascular Response to STENT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VASCULAR INJURY to DES</a:t>
            </a:r>
          </a:p>
        </p:txBody>
      </p:sp>
      <p:pic>
        <p:nvPicPr>
          <p:cNvPr id="1229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1000" y="1295400"/>
            <a:ext cx="8458200" cy="5334000"/>
          </a:xfrm>
          <a:noFill/>
        </p:spPr>
      </p:pic>
      <p:cxnSp>
        <p:nvCxnSpPr>
          <p:cNvPr id="5" name="Straight Arrow Connector 4"/>
          <p:cNvCxnSpPr/>
          <p:nvPr/>
        </p:nvCxnSpPr>
        <p:spPr>
          <a:xfrm>
            <a:off x="3581400" y="3124200"/>
            <a:ext cx="1828800" cy="15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733800" y="5027612"/>
            <a:ext cx="1828800" cy="15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143000"/>
          </a:xfrm>
        </p:spPr>
        <p:txBody>
          <a:bodyPr/>
          <a:lstStyle/>
          <a:p>
            <a:r>
              <a:rPr lang="en-US" dirty="0" smtClean="0"/>
              <a:t>The Stent Platform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Stent  Innovations</a:t>
            </a:r>
            <a:endParaRPr lang="en-US" dirty="0"/>
          </a:p>
        </p:txBody>
      </p:sp>
      <p:pic>
        <p:nvPicPr>
          <p:cNvPr id="706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64" t="21127" r="2679"/>
          <a:stretch>
            <a:fillRect/>
          </a:stretch>
        </p:blipFill>
        <p:spPr bwMode="auto">
          <a:xfrm>
            <a:off x="304800" y="1219200"/>
            <a:ext cx="8610600" cy="533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DES: First Generation</a:t>
            </a:r>
            <a:endParaRPr lang="en-US" dirty="0"/>
          </a:p>
        </p:txBody>
      </p:sp>
      <p:pic>
        <p:nvPicPr>
          <p:cNvPr id="675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846"/>
          <a:stretch>
            <a:fillRect/>
          </a:stretch>
        </p:blipFill>
        <p:spPr bwMode="auto">
          <a:xfrm>
            <a:off x="304800" y="1371600"/>
            <a:ext cx="8534400" cy="5029201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DES: Second generation</a:t>
            </a:r>
            <a:endParaRPr lang="en-US" dirty="0"/>
          </a:p>
        </p:txBody>
      </p:sp>
      <p:pic>
        <p:nvPicPr>
          <p:cNvPr id="686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785"/>
          <a:stretch>
            <a:fillRect/>
          </a:stretch>
        </p:blipFill>
        <p:spPr bwMode="auto">
          <a:xfrm>
            <a:off x="381000" y="1531369"/>
            <a:ext cx="8305800" cy="5021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DES: Bioabsorbable Polymer</a:t>
            </a:r>
            <a:endParaRPr lang="en-US" dirty="0"/>
          </a:p>
        </p:txBody>
      </p:sp>
      <p:pic>
        <p:nvPicPr>
          <p:cNvPr id="696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53"/>
          <a:stretch>
            <a:fillRect/>
          </a:stretch>
        </p:blipFill>
        <p:spPr bwMode="auto">
          <a:xfrm>
            <a:off x="609600" y="1524000"/>
            <a:ext cx="7924800" cy="490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81000" y="2130425"/>
            <a:ext cx="77724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DES  in AMI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DES in AMI: Background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0"/>
            <a:ext cx="8229600" cy="3048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Unstable patient for complex procedures.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Highly Thrombotic environment.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Sub optimal stent implantation.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Decreased outflow of IRA &amp; No Reflow.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CC0000"/>
                </a:solidFill>
              </a:rPr>
              <a:t>Thrombus Alters Drug Kinetics</a:t>
            </a:r>
            <a:r>
              <a:rPr lang="en-US" dirty="0" smtClean="0"/>
              <a:t>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05400"/>
          </a:xfrm>
        </p:spPr>
        <p:txBody>
          <a:bodyPr>
            <a:normAutofit/>
          </a:bodyPr>
          <a:lstStyle/>
          <a:p>
            <a:r>
              <a:rPr lang="en-US" dirty="0" smtClean="0"/>
              <a:t>PATHOLOGY OF AMI</a:t>
            </a:r>
          </a:p>
          <a:p>
            <a:r>
              <a:rPr lang="en-US" dirty="0" smtClean="0"/>
              <a:t>LYSIS  </a:t>
            </a:r>
            <a:r>
              <a:rPr lang="en-US" dirty="0" err="1" smtClean="0"/>
              <a:t>vs</a:t>
            </a:r>
            <a:r>
              <a:rPr lang="en-US" dirty="0" smtClean="0"/>
              <a:t>  PCI</a:t>
            </a:r>
          </a:p>
          <a:p>
            <a:r>
              <a:rPr lang="en-US" dirty="0" smtClean="0"/>
              <a:t>PTCA   </a:t>
            </a:r>
            <a:r>
              <a:rPr lang="en-US" dirty="0" err="1" smtClean="0"/>
              <a:t>vs</a:t>
            </a:r>
            <a:r>
              <a:rPr lang="en-US" dirty="0" smtClean="0"/>
              <a:t>  STENT</a:t>
            </a:r>
          </a:p>
          <a:p>
            <a:r>
              <a:rPr lang="en-US" dirty="0" smtClean="0"/>
              <a:t>VASCULAR  BIOLOGY of STENTS</a:t>
            </a:r>
          </a:p>
          <a:p>
            <a:r>
              <a:rPr lang="en-US" dirty="0" smtClean="0"/>
              <a:t>DES  </a:t>
            </a:r>
            <a:r>
              <a:rPr lang="en-US" dirty="0" err="1" smtClean="0"/>
              <a:t>vs</a:t>
            </a:r>
            <a:r>
              <a:rPr lang="en-US" dirty="0" smtClean="0"/>
              <a:t>  BMS</a:t>
            </a:r>
          </a:p>
          <a:p>
            <a:r>
              <a:rPr lang="en-US" dirty="0" smtClean="0"/>
              <a:t>BVS  </a:t>
            </a:r>
            <a:r>
              <a:rPr lang="en-US" dirty="0" err="1" smtClean="0"/>
              <a:t>vs</a:t>
            </a:r>
            <a:r>
              <a:rPr lang="en-US" dirty="0" smtClean="0"/>
              <a:t>  DES</a:t>
            </a:r>
          </a:p>
          <a:p>
            <a:r>
              <a:rPr lang="en-US" dirty="0" smtClean="0"/>
              <a:t>META ANALYSIS</a:t>
            </a:r>
          </a:p>
          <a:p>
            <a:r>
              <a:rPr lang="en-US" dirty="0" smtClean="0"/>
              <a:t>MY  CHOICE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Does THROMBUS matter in MI?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2819400"/>
          </a:xfrm>
        </p:spPr>
        <p:txBody>
          <a:bodyPr/>
          <a:lstStyle/>
          <a:p>
            <a:r>
              <a:rPr lang="en-US" dirty="0" smtClean="0"/>
              <a:t>Alters drug diffusivity</a:t>
            </a:r>
          </a:p>
          <a:p>
            <a:r>
              <a:rPr lang="en-US" dirty="0" smtClean="0"/>
              <a:t>Alters binding</a:t>
            </a:r>
          </a:p>
          <a:p>
            <a:r>
              <a:rPr lang="en-US" dirty="0" smtClean="0"/>
              <a:t>Barrier to drug orderly release</a:t>
            </a:r>
          </a:p>
          <a:p>
            <a:r>
              <a:rPr lang="en-US" dirty="0" smtClean="0"/>
              <a:t>Second release platform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686800" cy="1143000"/>
          </a:xfrm>
        </p:spPr>
        <p:txBody>
          <a:bodyPr/>
          <a:lstStyle/>
          <a:p>
            <a:r>
              <a:rPr lang="en-US" dirty="0" smtClean="0"/>
              <a:t>OCT: Post Thrombus aspiration!!</a:t>
            </a:r>
            <a:endParaRPr lang="en-US" dirty="0"/>
          </a:p>
        </p:txBody>
      </p:sp>
      <p:pic>
        <p:nvPicPr>
          <p:cNvPr id="819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1600200"/>
            <a:ext cx="84582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 of DES in AMI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FF0000"/>
                </a:solidFill>
              </a:rPr>
              <a:t>Drug</a:t>
            </a:r>
            <a:r>
              <a:rPr lang="en-US" dirty="0" smtClean="0"/>
              <a:t>: Impairs re-</a:t>
            </a:r>
            <a:r>
              <a:rPr lang="en-US" dirty="0" err="1" smtClean="0"/>
              <a:t>endothelialisation</a:t>
            </a:r>
            <a:r>
              <a:rPr lang="en-US" dirty="0" smtClean="0"/>
              <a:t> , induces tissue factor (</a:t>
            </a:r>
            <a:r>
              <a:rPr lang="en-US" dirty="0" err="1" smtClean="0"/>
              <a:t>prothrombogenic</a:t>
            </a:r>
            <a:r>
              <a:rPr lang="en-US" dirty="0" smtClean="0"/>
              <a:t>) , impairs endothelial function.</a:t>
            </a:r>
          </a:p>
          <a:p>
            <a:r>
              <a:rPr lang="en-US" u="sng" dirty="0" smtClean="0">
                <a:solidFill>
                  <a:srgbClr val="FFC000"/>
                </a:solidFill>
              </a:rPr>
              <a:t>Polymer</a:t>
            </a:r>
            <a:r>
              <a:rPr lang="en-US" u="sng" dirty="0" smtClean="0">
                <a:solidFill>
                  <a:srgbClr val="FFFF00"/>
                </a:solidFill>
              </a:rPr>
              <a:t>:</a:t>
            </a:r>
            <a:r>
              <a:rPr lang="en-US" dirty="0" smtClean="0"/>
              <a:t> Hypersensitivity &amp; Inflammatory</a:t>
            </a:r>
          </a:p>
          <a:p>
            <a:r>
              <a:rPr lang="en-US" u="sng" dirty="0" smtClean="0">
                <a:solidFill>
                  <a:srgbClr val="00B0F0"/>
                </a:solidFill>
              </a:rPr>
              <a:t>Procedure</a:t>
            </a:r>
            <a:r>
              <a:rPr lang="en-US" dirty="0" smtClean="0"/>
              <a:t>: </a:t>
            </a:r>
            <a:r>
              <a:rPr lang="en-US" dirty="0" err="1" smtClean="0"/>
              <a:t>Underexpansion</a:t>
            </a:r>
            <a:r>
              <a:rPr lang="en-US" dirty="0" smtClean="0"/>
              <a:t>, </a:t>
            </a:r>
            <a:r>
              <a:rPr lang="en-US" dirty="0" err="1" smtClean="0"/>
              <a:t>Malapposition</a:t>
            </a:r>
            <a:r>
              <a:rPr lang="en-US" dirty="0" smtClean="0"/>
              <a:t>, Edge dissection, slow flow.</a:t>
            </a:r>
          </a:p>
          <a:p>
            <a:r>
              <a:rPr lang="en-US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Patient:</a:t>
            </a:r>
            <a:r>
              <a:rPr lang="en-US" dirty="0" smtClean="0"/>
              <a:t> DAPT non compliance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THROMBOGENICITY of DES</a:t>
            </a:r>
          </a:p>
        </p:txBody>
      </p:sp>
      <p:pic>
        <p:nvPicPr>
          <p:cNvPr id="5837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333"/>
          <a:stretch>
            <a:fillRect/>
          </a:stretch>
        </p:blipFill>
        <p:spPr>
          <a:xfrm>
            <a:off x="228600" y="1371600"/>
            <a:ext cx="8763000" cy="53340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OCT : </a:t>
            </a:r>
            <a:r>
              <a:rPr lang="en-US" sz="4000" dirty="0" err="1" smtClean="0"/>
              <a:t>Endothelialisation</a:t>
            </a:r>
            <a:r>
              <a:rPr lang="en-US" sz="4000" dirty="0" smtClean="0"/>
              <a:t> of Stents</a:t>
            </a:r>
            <a:endParaRPr lang="en-US" sz="4000" dirty="0"/>
          </a:p>
        </p:txBody>
      </p:sp>
      <p:pic>
        <p:nvPicPr>
          <p:cNvPr id="144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1447801"/>
            <a:ext cx="8305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514600"/>
            <a:ext cx="8229600" cy="1143000"/>
          </a:xfrm>
        </p:spPr>
        <p:txBody>
          <a:bodyPr/>
          <a:lstStyle/>
          <a:p>
            <a:r>
              <a:rPr lang="en-US" dirty="0" smtClean="0"/>
              <a:t>STENT Trials in AMI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 STENT </a:t>
            </a:r>
            <a:r>
              <a:rPr lang="en-US" sz="4000" dirty="0" err="1" smtClean="0"/>
              <a:t>vs</a:t>
            </a:r>
            <a:r>
              <a:rPr lang="en-US" sz="4000" dirty="0" smtClean="0"/>
              <a:t> POBA in AMI</a:t>
            </a:r>
          </a:p>
        </p:txBody>
      </p:sp>
      <p:pic>
        <p:nvPicPr>
          <p:cNvPr id="2969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29700" name="Line 4"/>
          <p:cNvSpPr>
            <a:spLocks noChangeShapeType="1"/>
          </p:cNvSpPr>
          <p:nvPr/>
        </p:nvSpPr>
        <p:spPr bwMode="auto">
          <a:xfrm flipV="1">
            <a:off x="2971800" y="5562600"/>
            <a:ext cx="838200" cy="9144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1" name="Line 5"/>
          <p:cNvSpPr>
            <a:spLocks noChangeShapeType="1"/>
          </p:cNvSpPr>
          <p:nvPr/>
        </p:nvSpPr>
        <p:spPr bwMode="auto">
          <a:xfrm flipV="1">
            <a:off x="7239000" y="5715000"/>
            <a:ext cx="609600" cy="8382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Typhoon: SES </a:t>
            </a:r>
            <a:r>
              <a:rPr lang="en-US" dirty="0" err="1" smtClean="0"/>
              <a:t>vs</a:t>
            </a:r>
            <a:r>
              <a:rPr lang="en-US" dirty="0" smtClean="0"/>
              <a:t> BMS</a:t>
            </a:r>
            <a:endParaRPr lang="en-US" dirty="0"/>
          </a:p>
        </p:txBody>
      </p:sp>
      <p:pic>
        <p:nvPicPr>
          <p:cNvPr id="137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9600" y="1600201"/>
            <a:ext cx="8077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Passion Trial: PES </a:t>
            </a:r>
            <a:r>
              <a:rPr lang="en-US" dirty="0" err="1" smtClean="0"/>
              <a:t>vs</a:t>
            </a:r>
            <a:r>
              <a:rPr lang="en-US" dirty="0" smtClean="0"/>
              <a:t> BMS</a:t>
            </a:r>
            <a:endParaRPr lang="en-US" dirty="0"/>
          </a:p>
        </p:txBody>
      </p:sp>
      <p:pic>
        <p:nvPicPr>
          <p:cNvPr id="136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1600201"/>
            <a:ext cx="8153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Randomized Trials: AMI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524000"/>
            <a:ext cx="8706134" cy="5009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Pathophysiology of AMI</a:t>
            </a:r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5800" y="1600200"/>
            <a:ext cx="8001000" cy="502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HORIZONS AMI</a:t>
            </a:r>
            <a:endParaRPr lang="en-US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447801"/>
            <a:ext cx="8382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HORIZONS AMI: MACE</a:t>
            </a:r>
            <a:endParaRPr lang="en-US" dirty="0"/>
          </a:p>
        </p:txBody>
      </p:sp>
      <p:pic>
        <p:nvPicPr>
          <p:cNvPr id="64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1447800"/>
            <a:ext cx="8305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7772400" y="2133600"/>
            <a:ext cx="838200" cy="4267200"/>
          </a:xfrm>
          <a:prstGeom prst="rect">
            <a:avLst/>
          </a:prstGeom>
          <a:noFill/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3352800" y="5257800"/>
            <a:ext cx="2286000" cy="1588"/>
          </a:xfrm>
          <a:prstGeom prst="line">
            <a:avLst/>
          </a:prstGeom>
          <a:ln w="762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should receive DES</a:t>
            </a:r>
            <a:endParaRPr lang="en-US" dirty="0"/>
          </a:p>
        </p:txBody>
      </p:sp>
      <p:pic>
        <p:nvPicPr>
          <p:cNvPr id="655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789"/>
          <a:stretch>
            <a:fillRect/>
          </a:stretch>
        </p:blipFill>
        <p:spPr bwMode="auto">
          <a:xfrm>
            <a:off x="76200" y="1905000"/>
            <a:ext cx="4495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676400"/>
            <a:ext cx="4495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484438"/>
            <a:ext cx="8229600" cy="1782762"/>
          </a:xfrm>
        </p:spPr>
        <p:txBody>
          <a:bodyPr/>
          <a:lstStyle/>
          <a:p>
            <a:r>
              <a:rPr lang="en-US" dirty="0" smtClean="0"/>
              <a:t>What about Long Term &amp; Very Long Term Stent Thrombosis?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Is Stent Thrombosis a problem in AMI ?</a:t>
            </a:r>
            <a:endParaRPr lang="en-US" sz="3600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1524000"/>
            <a:ext cx="84582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MA  of First generation DES</a:t>
            </a:r>
            <a:endParaRPr lang="en-US" dirty="0"/>
          </a:p>
        </p:txBody>
      </p:sp>
      <p:pic>
        <p:nvPicPr>
          <p:cNvPr id="7" name="DES vs BMS for STEMI: meta-analysis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156" t="12590" r="23000" b="48646"/>
          <a:stretch>
            <a:fillRect/>
          </a:stretch>
        </p:blipFill>
        <p:spPr>
          <a:xfrm>
            <a:off x="304800" y="762000"/>
            <a:ext cx="8610600" cy="5715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19200" y="4800600"/>
            <a:ext cx="6248400" cy="228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TERM ST IN DES MI</a:t>
            </a:r>
            <a:endParaRPr lang="en-US" dirty="0"/>
          </a:p>
        </p:txBody>
      </p:sp>
      <p:pic>
        <p:nvPicPr>
          <p:cNvPr id="911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0"/>
            <a:ext cx="8534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Very Late Stent Thrombosis </a:t>
            </a:r>
            <a:endParaRPr lang="en-US" dirty="0"/>
          </a:p>
        </p:txBody>
      </p:sp>
      <p:pic>
        <p:nvPicPr>
          <p:cNvPr id="14438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200" y="1871992"/>
            <a:ext cx="4038600" cy="3982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ST rates c BMS &amp; DES similar at 1 yr 5.1 </a:t>
            </a:r>
            <a:r>
              <a:rPr lang="en-US" dirty="0" err="1" smtClean="0"/>
              <a:t>vs</a:t>
            </a:r>
            <a:r>
              <a:rPr lang="en-US" dirty="0" smtClean="0"/>
              <a:t> 4%.</a:t>
            </a:r>
          </a:p>
          <a:p>
            <a:r>
              <a:rPr lang="en-US" dirty="0" smtClean="0"/>
              <a:t>Increased more with DES after the first year 1.9%/yr </a:t>
            </a:r>
            <a:r>
              <a:rPr lang="en-US" dirty="0" err="1" smtClean="0"/>
              <a:t>vs</a:t>
            </a:r>
            <a:r>
              <a:rPr lang="en-US" dirty="0" smtClean="0"/>
              <a:t> 0.6%/yr.</a:t>
            </a:r>
          </a:p>
          <a:p>
            <a:r>
              <a:rPr lang="en-US" dirty="0" smtClean="0"/>
              <a:t>Higher significant VLST (p&lt;.001) &amp; Reinfarction.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514600" y="6172200"/>
            <a:ext cx="2819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JACC 2011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143000"/>
          </a:xfrm>
        </p:spPr>
        <p:txBody>
          <a:bodyPr/>
          <a:lstStyle/>
          <a:p>
            <a:r>
              <a:rPr lang="en-US" dirty="0" smtClean="0"/>
              <a:t>New Generation Stent </a:t>
            </a:r>
            <a:r>
              <a:rPr lang="en-US" dirty="0" err="1" smtClean="0"/>
              <a:t>vs</a:t>
            </a:r>
            <a:r>
              <a:rPr lang="en-US" dirty="0" smtClean="0"/>
              <a:t> BMS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EES  </a:t>
            </a:r>
            <a:r>
              <a:rPr lang="en-US" dirty="0" err="1" smtClean="0"/>
              <a:t>vs</a:t>
            </a:r>
            <a:r>
              <a:rPr lang="en-US" dirty="0" smtClean="0"/>
              <a:t>  BMS</a:t>
            </a:r>
            <a:endParaRPr lang="en-US" dirty="0"/>
          </a:p>
        </p:txBody>
      </p:sp>
      <p:pic>
        <p:nvPicPr>
          <p:cNvPr id="808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8458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PCI better than </a:t>
            </a:r>
            <a:r>
              <a:rPr lang="en-US" dirty="0" err="1" smtClean="0"/>
              <a:t>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Reduces Stroke, Reinfarction</a:t>
            </a:r>
          </a:p>
          <a:p>
            <a:r>
              <a:rPr lang="en-US" dirty="0" smtClean="0"/>
              <a:t>Reduces Mortality</a:t>
            </a:r>
          </a:p>
          <a:p>
            <a:r>
              <a:rPr lang="en-US" dirty="0" smtClean="0"/>
              <a:t>Improves Patency of IRA</a:t>
            </a:r>
          </a:p>
          <a:p>
            <a:r>
              <a:rPr lang="en-US" dirty="0" smtClean="0"/>
              <a:t>Reduces severity of residual </a:t>
            </a:r>
            <a:r>
              <a:rPr lang="en-US" dirty="0" err="1" smtClean="0"/>
              <a:t>stenotic</a:t>
            </a:r>
            <a:r>
              <a:rPr lang="en-US" dirty="0" smtClean="0"/>
              <a:t> lesion </a:t>
            </a:r>
          </a:p>
          <a:p>
            <a:r>
              <a:rPr lang="en-US" dirty="0" smtClean="0"/>
              <a:t>Overall better LV Function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r>
              <a:rPr lang="en-US" sz="3600" dirty="0" smtClean="0"/>
              <a:t>Pooled Analysis of  New Gen DES </a:t>
            </a:r>
            <a:r>
              <a:rPr lang="en-US" sz="3600" dirty="0" err="1" smtClean="0"/>
              <a:t>vs</a:t>
            </a:r>
            <a:r>
              <a:rPr lang="en-US" sz="3600" dirty="0" smtClean="0"/>
              <a:t> BMS</a:t>
            </a:r>
            <a:endParaRPr lang="en-US" sz="3600" dirty="0"/>
          </a:p>
        </p:txBody>
      </p:sp>
      <p:pic>
        <p:nvPicPr>
          <p:cNvPr id="4" name="Newer-generation DES vs BMS for STEMI: pooled analysis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85" t="12902" r="23217" b="43768"/>
          <a:stretch>
            <a:fillRect/>
          </a:stretch>
        </p:blipFill>
        <p:spPr>
          <a:xfrm>
            <a:off x="228600" y="914400"/>
            <a:ext cx="8762999" cy="563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Mguard</a:t>
            </a:r>
            <a:r>
              <a:rPr lang="en-US" dirty="0" smtClean="0"/>
              <a:t> in AMI:  Master Trial</a:t>
            </a:r>
            <a:endParaRPr lang="en-US" dirty="0"/>
          </a:p>
        </p:txBody>
      </p:sp>
      <p:pic>
        <p:nvPicPr>
          <p:cNvPr id="870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371601"/>
            <a:ext cx="8458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Master Trial Results</a:t>
            </a:r>
            <a:endParaRPr lang="en-US" dirty="0"/>
          </a:p>
        </p:txBody>
      </p:sp>
      <p:pic>
        <p:nvPicPr>
          <p:cNvPr id="860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034"/>
          <a:stretch>
            <a:fillRect/>
          </a:stretch>
        </p:blipFill>
        <p:spPr bwMode="auto">
          <a:xfrm>
            <a:off x="381000" y="1524000"/>
            <a:ext cx="8382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DES </a:t>
            </a:r>
            <a:r>
              <a:rPr lang="en-US" dirty="0" err="1" smtClean="0"/>
              <a:t>vs</a:t>
            </a:r>
            <a:r>
              <a:rPr lang="en-US" dirty="0" smtClean="0"/>
              <a:t> BMS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Clinical Outcome in </a:t>
            </a:r>
            <a:r>
              <a:rPr lang="en-US" b="1" dirty="0" smtClean="0">
                <a:solidFill>
                  <a:srgbClr val="FF0000"/>
                </a:solidFill>
              </a:rPr>
              <a:t>Long length &gt; 28mm </a:t>
            </a:r>
            <a:r>
              <a:rPr lang="en-US" dirty="0" smtClean="0"/>
              <a:t>DES </a:t>
            </a:r>
            <a:r>
              <a:rPr lang="en-US" dirty="0" err="1" smtClean="0"/>
              <a:t>vs</a:t>
            </a:r>
            <a:r>
              <a:rPr lang="en-US" dirty="0" smtClean="0"/>
              <a:t> BMS. Singapore study.</a:t>
            </a:r>
          </a:p>
          <a:p>
            <a:r>
              <a:rPr lang="en-US" dirty="0" smtClean="0"/>
              <a:t>DES 86  </a:t>
            </a:r>
            <a:r>
              <a:rPr lang="en-US" dirty="0" err="1" smtClean="0"/>
              <a:t>vs</a:t>
            </a:r>
            <a:r>
              <a:rPr lang="en-US" dirty="0" smtClean="0"/>
              <a:t> BMS 89  for STEMI</a:t>
            </a:r>
          </a:p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MACE rate at 1yr: 7.9% </a:t>
            </a:r>
            <a:r>
              <a:rPr lang="en-US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vs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2.3% DES</a:t>
            </a:r>
          </a:p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No difference in Mortality or Reinfarction or ST.</a:t>
            </a:r>
          </a:p>
          <a:p>
            <a:r>
              <a:rPr lang="en-US" dirty="0" smtClean="0"/>
              <a:t>Lower rate of TLR 0% </a:t>
            </a:r>
            <a:r>
              <a:rPr lang="en-US" dirty="0" err="1" smtClean="0"/>
              <a:t>vs</a:t>
            </a:r>
            <a:r>
              <a:rPr lang="en-US" dirty="0" smtClean="0"/>
              <a:t> 4.9%.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/>
          <a:lstStyle/>
          <a:p>
            <a:r>
              <a:rPr lang="en-US" dirty="0" smtClean="0"/>
              <a:t>Meta Analysis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DES  </a:t>
            </a:r>
            <a:r>
              <a:rPr lang="en-US" dirty="0" err="1" smtClean="0"/>
              <a:t>vs</a:t>
            </a:r>
            <a:r>
              <a:rPr lang="en-US" dirty="0" smtClean="0"/>
              <a:t> BMS</a:t>
            </a:r>
            <a:endParaRPr lang="en-US" dirty="0"/>
          </a:p>
        </p:txBody>
      </p:sp>
      <p:pic>
        <p:nvPicPr>
          <p:cNvPr id="788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316"/>
          <a:stretch>
            <a:fillRect/>
          </a:stretch>
        </p:blipFill>
        <p:spPr bwMode="auto">
          <a:xfrm>
            <a:off x="76200" y="914400"/>
            <a:ext cx="89916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3352800" y="5486400"/>
            <a:ext cx="4343400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Largest MA: Bangalore</a:t>
            </a:r>
            <a:endParaRPr lang="en-US" dirty="0"/>
          </a:p>
        </p:txBody>
      </p:sp>
      <p:pic>
        <p:nvPicPr>
          <p:cNvPr id="109569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600200"/>
            <a:ext cx="8458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Which is the best?</a:t>
            </a:r>
            <a:endParaRPr lang="en-US" dirty="0"/>
          </a:p>
        </p:txBody>
      </p:sp>
      <p:pic>
        <p:nvPicPr>
          <p:cNvPr id="2078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143001"/>
            <a:ext cx="8305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667000" y="6019800"/>
            <a:ext cx="685800" cy="381000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419600" y="5029200"/>
            <a:ext cx="685800" cy="381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48400" y="5029200"/>
            <a:ext cx="685800" cy="381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001000" y="5029200"/>
            <a:ext cx="685800" cy="381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33400" y="5029200"/>
            <a:ext cx="1066800" cy="381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57200" y="6019800"/>
            <a:ext cx="1143000" cy="457200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rot="16200000" flipH="1">
            <a:off x="1104900" y="4152900"/>
            <a:ext cx="2438400" cy="8382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6200000" flipH="1">
            <a:off x="3276600" y="3733800"/>
            <a:ext cx="1676401" cy="6096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6200000" flipH="1">
            <a:off x="5067300" y="3771900"/>
            <a:ext cx="1752600" cy="6096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6200000" flipH="1">
            <a:off x="7124699" y="3848099"/>
            <a:ext cx="1600200" cy="457201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438400"/>
            <a:ext cx="8229600" cy="1143000"/>
          </a:xfrm>
        </p:spPr>
        <p:txBody>
          <a:bodyPr/>
          <a:lstStyle/>
          <a:p>
            <a:r>
              <a:rPr lang="en-US" dirty="0" smtClean="0"/>
              <a:t>BVS  in AMI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Prague Trial</a:t>
            </a:r>
            <a:endParaRPr lang="en-US" dirty="0"/>
          </a:p>
        </p:txBody>
      </p:sp>
      <p:pic>
        <p:nvPicPr>
          <p:cNvPr id="880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838200"/>
            <a:ext cx="8610600" cy="5791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AMI:   PCI 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Lysis</a:t>
            </a:r>
            <a:endParaRPr lang="en-US" dirty="0"/>
          </a:p>
        </p:txBody>
      </p:sp>
      <p:pic>
        <p:nvPicPr>
          <p:cNvPr id="757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52" b="4034"/>
          <a:stretch>
            <a:fillRect/>
          </a:stretch>
        </p:blipFill>
        <p:spPr bwMode="auto">
          <a:xfrm>
            <a:off x="457200" y="12192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BVS  VS EES:   BVS STEMIS STUDY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86800" cy="5257800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Methods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290 STEMI : BVS, compared with either 290 STEMI Pts c with EES or 290 STEMI c BMS. </a:t>
            </a:r>
          </a:p>
          <a:p>
            <a:endParaRPr lang="en-US" dirty="0" smtClean="0">
              <a:solidFill>
                <a:srgbClr val="FFC000"/>
              </a:solidFill>
            </a:endParaRPr>
          </a:p>
          <a:p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Results</a:t>
            </a:r>
          </a:p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DOCE did not differ between the BVS and EES or BMS groups either at 30 days or at 1 year (4.1% vs. 4.1%, HR: 0.99</a:t>
            </a:r>
          </a:p>
          <a:p>
            <a:r>
              <a:rPr lang="en-US" dirty="0" smtClean="0"/>
              <a:t>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Definite/probable BVS thrombosis rate was numerically higher either at 30 days or at 1 year (2 .4% vs. 1.4%, p = 0.948; vs. 1.7%, p = 0.825, respectively), as compared with EES or BMS.</a:t>
            </a:r>
          </a:p>
          <a:p>
            <a:endParaRPr lang="en-US" dirty="0" smtClean="0"/>
          </a:p>
          <a:p>
            <a:r>
              <a:rPr lang="en-US" b="1" dirty="0" smtClean="0"/>
              <a:t>Conclusions</a:t>
            </a:r>
          </a:p>
          <a:p>
            <a:r>
              <a:rPr lang="en-US" dirty="0" smtClean="0"/>
              <a:t>At 1-year :, STEMI with BVS had similar rates of DOCE with EES or BMS, although </a:t>
            </a:r>
            <a:r>
              <a:rPr lang="en-US" sz="3400" b="1" dirty="0" smtClean="0">
                <a:solidFill>
                  <a:srgbClr val="FF0000"/>
                </a:solidFill>
              </a:rPr>
              <a:t>ST</a:t>
            </a:r>
            <a:r>
              <a:rPr lang="en-US" dirty="0" smtClean="0"/>
              <a:t>  clustered in early phase, was not negligible. Larger studies with longer follow-up are needed.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Very </a:t>
            </a:r>
            <a:r>
              <a:rPr lang="en-US" dirty="0" err="1" smtClean="0"/>
              <a:t>Very</a:t>
            </a:r>
            <a:r>
              <a:rPr lang="en-US" dirty="0" smtClean="0"/>
              <a:t> Late events BMS</a:t>
            </a:r>
            <a:endParaRPr lang="en-US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600201"/>
            <a:ext cx="8458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Neo Atherosclerosis: BMS </a:t>
            </a:r>
            <a:r>
              <a:rPr lang="en-US" sz="4000" dirty="0" err="1" smtClean="0"/>
              <a:t>vs</a:t>
            </a:r>
            <a:r>
              <a:rPr lang="en-US" sz="4000" dirty="0" smtClean="0"/>
              <a:t> DES</a:t>
            </a:r>
            <a:endParaRPr lang="en-US" sz="4000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76401"/>
            <a:ext cx="8382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rgbClr val="FFC000"/>
                </a:solidFill>
              </a:rPr>
              <a:t>Plaque rupture in ISR Neoatherosclerosis</a:t>
            </a:r>
            <a:endParaRPr lang="en-US" sz="3600" dirty="0">
              <a:solidFill>
                <a:srgbClr val="FFC000"/>
              </a:solidFill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7010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 err="1" smtClean="0">
                <a:solidFill>
                  <a:schemeClr val="tx2"/>
                </a:solidFill>
              </a:rPr>
              <a:t>Restenosis</a:t>
            </a:r>
            <a:r>
              <a:rPr lang="en-US" sz="2800" dirty="0" smtClean="0">
                <a:solidFill>
                  <a:schemeClr val="tx2"/>
                </a:solidFill>
              </a:rPr>
              <a:t>, TLR, TVR significantly less with DES. </a:t>
            </a:r>
          </a:p>
          <a:p>
            <a:pPr eaLnBrk="1" hangingPunct="1">
              <a:lnSpc>
                <a:spcPct val="80000"/>
              </a:lnSpc>
            </a:pPr>
            <a:endParaRPr lang="en-US" sz="2800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Death MI ST similar at 1 yr.</a:t>
            </a:r>
          </a:p>
          <a:p>
            <a:pPr eaLnBrk="1" hangingPunct="1">
              <a:lnSpc>
                <a:spcPct val="80000"/>
              </a:lnSpc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</a:pPr>
            <a:r>
              <a:rPr lang="en-US" sz="2800" b="1" i="1" dirty="0" smtClean="0">
                <a:solidFill>
                  <a:srgbClr val="FF0000"/>
                </a:solidFill>
              </a:rPr>
              <a:t>Late and Very Late ST marginally higher after 1 year.</a:t>
            </a:r>
          </a:p>
          <a:p>
            <a:pPr eaLnBrk="1" hangingPunct="1">
              <a:lnSpc>
                <a:spcPct val="80000"/>
              </a:lnSpc>
            </a:pPr>
            <a:endParaRPr lang="en-US" sz="2800" b="1" i="1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Newer generation Stents : ST same or less.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Data required for BVS: presently not recommended.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My choice: New Gen DES</a:t>
            </a:r>
          </a:p>
          <a:p>
            <a:pPr eaLnBrk="1" hangingPunct="1">
              <a:lnSpc>
                <a:spcPct val="80000"/>
              </a:lnSpc>
            </a:pPr>
            <a:endParaRPr lang="en-US" sz="2800" dirty="0" smtClean="0"/>
          </a:p>
        </p:txBody>
      </p:sp>
      <p:sp>
        <p:nvSpPr>
          <p:cNvPr id="61443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CONCLUSION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1" i="1" smtClean="0"/>
              <a:t>THANK YOU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0000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Jo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WordArt 3"/>
          <p:cNvSpPr>
            <a:spLocks noChangeArrowheads="1" noChangeShapeType="1" noTextEdit="1"/>
          </p:cNvSpPr>
          <p:nvPr/>
        </p:nvSpPr>
        <p:spPr bwMode="auto">
          <a:xfrm>
            <a:off x="4876800" y="4724400"/>
            <a:ext cx="2438400" cy="15208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44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/>
                  </a:outerShdw>
                </a:effectLst>
                <a:latin typeface="Impact"/>
              </a:rPr>
              <a:t>Thank You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</a:t>
            </a:r>
            <a:endParaRPr lang="en-US" dirty="0"/>
          </a:p>
        </p:txBody>
      </p:sp>
      <p:pic>
        <p:nvPicPr>
          <p:cNvPr id="153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295401"/>
            <a:ext cx="8534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DEATH</a:t>
            </a:r>
            <a:endParaRPr lang="en-US" dirty="0"/>
          </a:p>
        </p:txBody>
      </p:sp>
      <p:pic>
        <p:nvPicPr>
          <p:cNvPr id="154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371601"/>
            <a:ext cx="8534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37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04875" y="1696244"/>
            <a:ext cx="7334250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 we need stents in PCI?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057400"/>
            <a:ext cx="4648200" cy="3657600"/>
          </a:xfrm>
        </p:spPr>
        <p:txBody>
          <a:bodyPr/>
          <a:lstStyle/>
          <a:p>
            <a:r>
              <a:rPr lang="en-US" dirty="0" smtClean="0"/>
              <a:t>Mechanically scaffold the IRA.</a:t>
            </a:r>
          </a:p>
          <a:p>
            <a:r>
              <a:rPr lang="en-US" dirty="0" smtClean="0"/>
              <a:t>Larger lumen of vessel</a:t>
            </a:r>
          </a:p>
          <a:p>
            <a:r>
              <a:rPr lang="en-US" dirty="0" smtClean="0"/>
              <a:t>Prevent abrupt closure &amp; SCD.</a:t>
            </a:r>
          </a:p>
          <a:p>
            <a:r>
              <a:rPr lang="en-US" dirty="0" smtClean="0"/>
              <a:t>Prevent late </a:t>
            </a:r>
            <a:r>
              <a:rPr lang="en-US" dirty="0" err="1" smtClean="0"/>
              <a:t>Restenosis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250" t="17616" r="5212" b="6178"/>
          <a:stretch>
            <a:fillRect/>
          </a:stretch>
        </p:blipFill>
        <p:spPr bwMode="auto">
          <a:xfrm>
            <a:off x="5486374" y="1600200"/>
            <a:ext cx="3352826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RESTENOSIS: POBA</a:t>
            </a:r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01"/>
          <a:stretch>
            <a:fillRect/>
          </a:stretch>
        </p:blipFill>
        <p:spPr>
          <a:xfrm>
            <a:off x="457200" y="1600200"/>
            <a:ext cx="8229600" cy="4800600"/>
          </a:xfr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1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77881" y="1600200"/>
            <a:ext cx="658823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2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29056" y="1600200"/>
            <a:ext cx="648588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20623" y="1600200"/>
            <a:ext cx="650275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4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62013" y="1600200"/>
            <a:ext cx="641997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5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96558" y="1625247"/>
            <a:ext cx="6550884" cy="4475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6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79078" y="1600200"/>
            <a:ext cx="638584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7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45661" y="1600200"/>
            <a:ext cx="645267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AMI: STENT BMS </a:t>
            </a:r>
            <a:r>
              <a:rPr lang="en-US" dirty="0" err="1" smtClean="0"/>
              <a:t>vs</a:t>
            </a:r>
            <a:r>
              <a:rPr lang="en-US" dirty="0" smtClean="0"/>
              <a:t> POBA</a:t>
            </a:r>
            <a:endParaRPr lang="en-US" dirty="0"/>
          </a:p>
        </p:txBody>
      </p:sp>
      <p:pic>
        <p:nvPicPr>
          <p:cNvPr id="778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8534400" cy="4953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8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10817" y="2044264"/>
            <a:ext cx="6322365" cy="3637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9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44189" y="1634770"/>
            <a:ext cx="6655622" cy="4456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0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5624" y="1658578"/>
            <a:ext cx="6712752" cy="4409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1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72685" y="1744286"/>
            <a:ext cx="5998629" cy="4237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2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58471" y="1853802"/>
            <a:ext cx="6627057" cy="4018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35"/>
          <a:stretch>
            <a:fillRect/>
          </a:stretch>
        </p:blipFill>
        <p:spPr bwMode="auto">
          <a:xfrm>
            <a:off x="1267993" y="1600200"/>
            <a:ext cx="6608014" cy="4315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0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15601" y="1782378"/>
            <a:ext cx="6512797" cy="4161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1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44189" y="1691909"/>
            <a:ext cx="6655622" cy="4342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2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10840" y="2034741"/>
            <a:ext cx="6522319" cy="365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Newer Stents for AMI</a:t>
            </a:r>
            <a:endParaRPr lang="en-US" dirty="0"/>
          </a:p>
        </p:txBody>
      </p:sp>
      <p:pic>
        <p:nvPicPr>
          <p:cNvPr id="145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1371600"/>
            <a:ext cx="8305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r>
              <a:rPr lang="en-US" dirty="0" smtClean="0"/>
              <a:t>Vascular Biology of Stent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7630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TISSUE FACTOR expression of DES</a:t>
            </a:r>
          </a:p>
        </p:txBody>
      </p:sp>
      <p:pic>
        <p:nvPicPr>
          <p:cNvPr id="5734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1447800"/>
            <a:ext cx="8382000" cy="52578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DES: THE CONCEPT</a:t>
            </a: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167"/>
          <a:stretch>
            <a:fillRect/>
          </a:stretch>
        </p:blipFill>
        <p:spPr bwMode="auto">
          <a:xfrm>
            <a:off x="381000" y="1524000"/>
            <a:ext cx="8458200" cy="488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3">
      <a:dk1>
        <a:srgbClr val="003366"/>
      </a:dk1>
      <a:lt1>
        <a:srgbClr val="FFFFFF"/>
      </a:lt1>
      <a:dk2>
        <a:srgbClr val="000099"/>
      </a:dk2>
      <a:lt2>
        <a:srgbClr val="FFFF00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3366"/>
        </a:dk1>
        <a:lt1>
          <a:srgbClr val="FFFFFF"/>
        </a:lt1>
        <a:dk2>
          <a:srgbClr val="000099"/>
        </a:dk2>
        <a:lt2>
          <a:srgbClr val="FFFF00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Maple</Template>
  <TotalTime>2197</TotalTime>
  <Words>650</Words>
  <Application>Microsoft Macintosh PowerPoint</Application>
  <PresentationFormat>On-screen Show (4:3)</PresentationFormat>
  <Paragraphs>121</Paragraphs>
  <Slides>80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2" baseType="lpstr">
      <vt:lpstr>Default Design</vt:lpstr>
      <vt:lpstr>ClipArt</vt:lpstr>
      <vt:lpstr>               Dr. V.K.AJIT KUMAR  PROFESSOR, DEPT. of CARDIOLOGY, SCTIMST, TRIVANDRUM</vt:lpstr>
      <vt:lpstr>SCOPE</vt:lpstr>
      <vt:lpstr>Pathophysiology of AMI</vt:lpstr>
      <vt:lpstr>Why is PCI better than Lysis</vt:lpstr>
      <vt:lpstr>AMI:   PCI  vs Lysis</vt:lpstr>
      <vt:lpstr>Why do we need stents in PCI?</vt:lpstr>
      <vt:lpstr>AMI: STENT BMS vs POBA</vt:lpstr>
      <vt:lpstr>Vascular Biology of Stent</vt:lpstr>
      <vt:lpstr>DES: THE CONCEPT</vt:lpstr>
      <vt:lpstr>Vascular Response to STENT</vt:lpstr>
      <vt:lpstr>Temporal : Vascular Response to STENT</vt:lpstr>
      <vt:lpstr>VASCULAR INJURY to DES</vt:lpstr>
      <vt:lpstr>The Stent Platform</vt:lpstr>
      <vt:lpstr>Stent  Innovations</vt:lpstr>
      <vt:lpstr>DES: First Generation</vt:lpstr>
      <vt:lpstr>DES: Second generation</vt:lpstr>
      <vt:lpstr>DES: Bioabsorbable Polymer</vt:lpstr>
      <vt:lpstr>DES  in AMI</vt:lpstr>
      <vt:lpstr>DES in AMI: Background</vt:lpstr>
      <vt:lpstr>Does THROMBUS matter in MI?</vt:lpstr>
      <vt:lpstr>OCT: Post Thrombus aspiration!!</vt:lpstr>
      <vt:lpstr>Problems of DES in AMI</vt:lpstr>
      <vt:lpstr>THROMBOGENICITY of DES</vt:lpstr>
      <vt:lpstr>OCT : Endothelialisation of Stents</vt:lpstr>
      <vt:lpstr>STENT Trials in AMI</vt:lpstr>
      <vt:lpstr> STENT vs POBA in AMI</vt:lpstr>
      <vt:lpstr>Typhoon: SES vs BMS</vt:lpstr>
      <vt:lpstr>Passion Trial: PES vs BMS</vt:lpstr>
      <vt:lpstr>Early Randomized Trials: AMI</vt:lpstr>
      <vt:lpstr>HORIZONS AMI</vt:lpstr>
      <vt:lpstr>HORIZONS AMI: MACE</vt:lpstr>
      <vt:lpstr>WHO should receive DES</vt:lpstr>
      <vt:lpstr>What about Long Term &amp; Very Long Term Stent Thrombosis?</vt:lpstr>
      <vt:lpstr>Is Stent Thrombosis a problem in AMI ?</vt:lpstr>
      <vt:lpstr>MA  of First generation DES</vt:lpstr>
      <vt:lpstr>LONG TERM ST IN DES MI</vt:lpstr>
      <vt:lpstr>Very Late Stent Thrombosis </vt:lpstr>
      <vt:lpstr>New Generation Stent vs BMS</vt:lpstr>
      <vt:lpstr>EES  vs  BMS</vt:lpstr>
      <vt:lpstr>Pooled Analysis of  New Gen DES vs BMS</vt:lpstr>
      <vt:lpstr>Mguard in AMI:  Master Trial</vt:lpstr>
      <vt:lpstr>Master Trial Results</vt:lpstr>
      <vt:lpstr>Long DES vs BMS</vt:lpstr>
      <vt:lpstr>Meta Analysis</vt:lpstr>
      <vt:lpstr>DES  vs BMS</vt:lpstr>
      <vt:lpstr>Largest MA: Bangalore</vt:lpstr>
      <vt:lpstr>Which is the best?</vt:lpstr>
      <vt:lpstr>BVS  in AMI</vt:lpstr>
      <vt:lpstr>Prague Trial</vt:lpstr>
      <vt:lpstr>BVS  VS EES:   BVS STEMIS STUDY</vt:lpstr>
      <vt:lpstr>Very Very Late events BMS</vt:lpstr>
      <vt:lpstr>Neo Atherosclerosis: BMS vs DES</vt:lpstr>
      <vt:lpstr>Plaque rupture in ISR Neoatherosclerosis</vt:lpstr>
      <vt:lpstr>CONCLUSION</vt:lpstr>
      <vt:lpstr>THANK YOU</vt:lpstr>
      <vt:lpstr>PowerPoint Presentation</vt:lpstr>
      <vt:lpstr>MI</vt:lpstr>
      <vt:lpstr>DEATH</vt:lpstr>
      <vt:lpstr>PowerPoint Presentation</vt:lpstr>
      <vt:lpstr>PowerPoint Presentation</vt:lpstr>
      <vt:lpstr>PowerPoint Presentation</vt:lpstr>
      <vt:lpstr> RESTENOSIS: POBA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Newer Stents for AMI</vt:lpstr>
      <vt:lpstr>TISSUE FACTOR expression of DES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Ajit Kumar</dc:creator>
  <cp:lastModifiedBy>Arun  Moses</cp:lastModifiedBy>
  <cp:revision>139</cp:revision>
  <dcterms:created xsi:type="dcterms:W3CDTF">2007-03-06T05:53:00Z</dcterms:created>
  <dcterms:modified xsi:type="dcterms:W3CDTF">2015-02-17T07:17:27Z</dcterms:modified>
</cp:coreProperties>
</file>