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5"/>
  </p:notesMasterIdLst>
  <p:sldIdLst>
    <p:sldId id="318" r:id="rId2"/>
    <p:sldId id="465" r:id="rId3"/>
    <p:sldId id="319" r:id="rId4"/>
    <p:sldId id="320" r:id="rId5"/>
    <p:sldId id="321" r:id="rId6"/>
    <p:sldId id="322" r:id="rId7"/>
    <p:sldId id="323" r:id="rId8"/>
    <p:sldId id="324" r:id="rId9"/>
    <p:sldId id="412" r:id="rId10"/>
    <p:sldId id="407" r:id="rId11"/>
    <p:sldId id="408" r:id="rId12"/>
    <p:sldId id="409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410" r:id="rId21"/>
    <p:sldId id="411" r:id="rId22"/>
    <p:sldId id="413" r:id="rId23"/>
    <p:sldId id="414" r:id="rId24"/>
    <p:sldId id="461" r:id="rId25"/>
    <p:sldId id="462" r:id="rId26"/>
    <p:sldId id="463" r:id="rId27"/>
    <p:sldId id="464" r:id="rId28"/>
    <p:sldId id="375" r:id="rId29"/>
    <p:sldId id="376" r:id="rId30"/>
    <p:sldId id="378" r:id="rId31"/>
    <p:sldId id="377" r:id="rId32"/>
    <p:sldId id="380" r:id="rId33"/>
    <p:sldId id="452" r:id="rId34"/>
    <p:sldId id="453" r:id="rId35"/>
    <p:sldId id="468" r:id="rId36"/>
    <p:sldId id="334" r:id="rId37"/>
    <p:sldId id="460" r:id="rId38"/>
    <p:sldId id="466" r:id="rId39"/>
    <p:sldId id="442" r:id="rId40"/>
    <p:sldId id="443" r:id="rId41"/>
    <p:sldId id="454" r:id="rId42"/>
    <p:sldId id="469" r:id="rId43"/>
    <p:sldId id="46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308D0-516B-4809-8D9F-631E04579DB0}" type="datetimeFigureOut">
              <a:rPr lang="en-IN" smtClean="0"/>
              <a:pPr/>
              <a:t>15-02-2015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27DD5-9764-4EF9-AF85-355694DA69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97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85EF97-B71C-4F1F-921B-3A83E026E8B4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6CE6A8-30ED-49FF-9892-3AD613C0034C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16BDF5-E0B7-4AC9-A3FF-0EE21AD5B2F2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92014-BB96-46FA-93E7-2FBC0F32C6B0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defTabSz="928688" eaLnBrk="0" hangingPunct="0"/>
            <a:fld id="{F0630057-4494-45FF-AC03-5236DC72F8AE}" type="slidenum">
              <a:rPr lang="en-US" sz="1200">
                <a:latin typeface="Times New Roman" pitchFamily="18" charset="0"/>
              </a:rPr>
              <a:pPr algn="r" defTabSz="928688" eaLnBrk="0" hangingPunct="0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354513"/>
            <a:ext cx="5016500" cy="41370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11A399-5053-4A69-A58C-3BA632AB55A3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D774C3-1148-4D19-82E3-16E6F7C8D0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B06F-BC62-4907-B60B-4E026107DD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B06F-BC62-4907-B60B-4E026107DD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15BB17-A08C-4D6B-A056-F96DDCA69D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172200" y="6412468"/>
            <a:ext cx="2971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9" name="Picture 1" descr="C:\Documents and Settings\swati.aggarwal\Desktop\Templat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1E2DB7-B4DA-42D2-BC5E-497BF0023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9" name="Picture 1" descr="C:\Documents and Settings\swati.aggarwal\Desktop\Templat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263657-074E-40B8-AE57-C55663E1B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1" descr="C:\Documents and Settings\swati.aggarwal\Desktop\Templat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6E093E-D8D1-4AAC-8467-EDA812756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" descr="C:\Documents and Settings\swati.aggarwal\Desktop\Templat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93BFC5-769A-494A-9D17-1DB5A3878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0" y="6412468"/>
            <a:ext cx="3048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8" name="Picture 1" descr="C:\Documents and Settings\swati.aggarwal\Desktop\Templat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D40B03-F548-4C3F-8DF0-CBF4A9E6DF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" descr="C:\Documents and Settings\swati.aggarwal\Desktop\Templat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B06F-BC62-4907-B60B-4E026107DD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B06F-BC62-4907-B60B-4E026107DD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B06F-BC62-4907-B60B-4E026107DD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48400" y="6553200"/>
            <a:ext cx="2895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M%20AUDIOVISUALS\Desktop\CME\7%20JAYAGOPAL\PRASANTH%20001.avi" TargetMode="External"/><Relationship Id="rId1" Type="http://schemas.openxmlformats.org/officeDocument/2006/relationships/video" Target="file:///C:\Users\AM%20AUDIOVISUALS\Desktop\CME\7%20JAYAGOPAL\PRASANTH.avi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M%20AUDIOVISUALS\Desktop\CME\7%20JAYAGOPAL\PRASANTH%20003.avi" TargetMode="External"/><Relationship Id="rId1" Type="http://schemas.openxmlformats.org/officeDocument/2006/relationships/video" Target="file:///C:\Users\AM%20AUDIOVISUALS\Desktop\CME\7%20JAYAGOPAL\PRASANTH%20002.avi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AM%20AUDIOVISUALS\Desktop\CME\7%20JAYAGOPAL\aboobakar\009.avi" TargetMode="External"/><Relationship Id="rId7" Type="http://schemas.openxmlformats.org/officeDocument/2006/relationships/image" Target="../media/image41.png"/><Relationship Id="rId2" Type="http://schemas.openxmlformats.org/officeDocument/2006/relationships/video" Target="file:///C:\Users\AM%20AUDIOVISUALS\Desktop\CME\7%20JAYAGOPAL\aboobakar\007.avi" TargetMode="External"/><Relationship Id="rId1" Type="http://schemas.openxmlformats.org/officeDocument/2006/relationships/video" Target="file:///C:\Users\AM%20AUDIOVISUALS\Desktop\CME\7%20JAYAGOPAL\aboobakar\003.avi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2372032"/>
          </a:xfrm>
        </p:spPr>
        <p:txBody>
          <a:bodyPr>
            <a:no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IN" sz="8000" b="0" dirty="0" smtClean="0">
                <a:solidFill>
                  <a:srgbClr val="C00000"/>
                </a:solidFill>
                <a:latin typeface="Berlin Sans FB" pitchFamily="34" charset="0"/>
              </a:rPr>
              <a:t>Pharmaco invasive </a:t>
            </a:r>
            <a:br>
              <a:rPr lang="en-IN" sz="8000" b="0" dirty="0" smtClean="0">
                <a:solidFill>
                  <a:srgbClr val="C00000"/>
                </a:solidFill>
                <a:latin typeface="Berlin Sans FB" pitchFamily="34" charset="0"/>
              </a:rPr>
            </a:br>
            <a:r>
              <a:rPr lang="en-IN" sz="8000" b="0" dirty="0" smtClean="0">
                <a:solidFill>
                  <a:srgbClr val="C00000"/>
                </a:solidFill>
                <a:latin typeface="Berlin Sans FB" pitchFamily="34" charset="0"/>
              </a:rPr>
              <a:t>PCI</a:t>
            </a:r>
            <a:endParaRPr lang="en-IN" sz="8000" b="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29699" name="Subtitle 4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DR. P.B. JAYAGOPAL</a:t>
            </a:r>
          </a:p>
          <a:p>
            <a:pPr algn="ctr"/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MD DM DNB FACC FICC FCSI FESC</a:t>
            </a:r>
          </a:p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LAKSHMI HOSPITAL, PALAKKAD.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26375" cy="60960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Vienna Registry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657350" y="5791200"/>
            <a:ext cx="5505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Within 2 hrs thrombolysis better than PPCI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842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 2</a:t>
            </a:r>
          </a:p>
        </p:txBody>
      </p:sp>
      <p:pic>
        <p:nvPicPr>
          <p:cNvPr id="56323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143000"/>
            <a:ext cx="8153400" cy="5029200"/>
          </a:xfrm>
        </p:spPr>
      </p:pic>
      <p:sp>
        <p:nvSpPr>
          <p:cNvPr id="56324" name="Line 9"/>
          <p:cNvSpPr>
            <a:spLocks noChangeShapeType="1"/>
          </p:cNvSpPr>
          <p:nvPr/>
        </p:nvSpPr>
        <p:spPr bwMode="auto">
          <a:xfrm>
            <a:off x="4343400" y="2895600"/>
            <a:ext cx="0" cy="381000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Line 10"/>
          <p:cNvSpPr>
            <a:spLocks noChangeShapeType="1"/>
          </p:cNvSpPr>
          <p:nvPr/>
        </p:nvSpPr>
        <p:spPr bwMode="auto">
          <a:xfrm>
            <a:off x="6019800" y="2743200"/>
            <a:ext cx="0" cy="381000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Line 11"/>
          <p:cNvSpPr>
            <a:spLocks noChangeShapeType="1"/>
          </p:cNvSpPr>
          <p:nvPr/>
        </p:nvSpPr>
        <p:spPr bwMode="auto">
          <a:xfrm>
            <a:off x="7620000" y="3581400"/>
            <a:ext cx="0" cy="381000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 -2 TRIAL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752600"/>
            <a:ext cx="8305800" cy="4373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6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Lytic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based delayed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pharmaco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-mechanical reperfusion could represent a reasonable alternative to primary PCI when not feasible.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It is as safe and effective as a primary PCI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Thus provides wider time window for PCI when needed.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1"/>
          <p:cNvSpPr txBox="1">
            <a:spLocks noChangeArrowheads="1"/>
          </p:cNvSpPr>
          <p:nvPr/>
        </p:nvSpPr>
        <p:spPr bwMode="auto">
          <a:xfrm>
            <a:off x="4572000" y="2438400"/>
            <a:ext cx="4572000" cy="365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  <a:cs typeface="+mn-cs"/>
              </a:rPr>
              <a:t>Results</a:t>
            </a:r>
          </a:p>
          <a:p>
            <a:pPr eaLnBrk="0" hangingPunct="0">
              <a:spcBef>
                <a:spcPct val="10000"/>
              </a:spcBef>
              <a:buFontTx/>
              <a:buChar char="•"/>
              <a:defRPr/>
            </a:pPr>
            <a:r>
              <a:rPr lang="en-US" sz="1400" dirty="0">
                <a:latin typeface="Helvetica" pitchFamily="34" charset="0"/>
                <a:ea typeface="ＭＳ Ｐゴシック" pitchFamily="34" charset="-128"/>
                <a:cs typeface="+mn-cs"/>
              </a:rPr>
              <a:t> Early PCI </a:t>
            </a:r>
            <a:r>
              <a:rPr lang="en-US" sz="1400" dirty="0">
                <a:ea typeface="ＭＳ Ｐゴシック" pitchFamily="34" charset="-128"/>
                <a:cs typeface="+mn-cs"/>
              </a:rPr>
              <a:t>within 6 hrs after </a:t>
            </a:r>
            <a:r>
              <a:rPr lang="en-US" sz="1400" dirty="0" err="1">
                <a:ea typeface="ＭＳ Ｐゴシック" pitchFamily="34" charset="-128"/>
                <a:cs typeface="+mn-cs"/>
              </a:rPr>
              <a:t>thrombolysis</a:t>
            </a:r>
            <a:r>
              <a:rPr lang="en-US" sz="1400" dirty="0">
                <a:ea typeface="ＭＳ Ｐゴシック" pitchFamily="34" charset="-128"/>
                <a:cs typeface="+mn-cs"/>
              </a:rPr>
              <a:t> was  associated with a 6% absolute reduction in the primary study composite endpoint .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Standard  16.6%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vs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Pharmacoinvasive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 10.6%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ea typeface="ＭＳ Ｐゴシック" pitchFamily="34" charset="-128"/>
                <a:cs typeface="+mn-cs"/>
              </a:rPr>
              <a:t>(</a:t>
            </a:r>
            <a:r>
              <a:rPr lang="en-US" sz="1400" dirty="0">
                <a:ea typeface="ＭＳ Ｐゴシック" pitchFamily="34" charset="-128"/>
                <a:cs typeface="+mn-cs"/>
              </a:rPr>
              <a:t>OR = 0.0013 = 0.537 [.368, 0.783]: p = 0.0013 </a:t>
            </a:r>
            <a:r>
              <a:rPr lang="en-US" sz="1400" dirty="0">
                <a:latin typeface="Helvetica" pitchFamily="34" charset="0"/>
                <a:ea typeface="ＭＳ Ｐゴシック" pitchFamily="34" charset="-128"/>
                <a:cs typeface="+mn-cs"/>
              </a:rPr>
              <a:t>(Figure)</a:t>
            </a:r>
          </a:p>
          <a:p>
            <a:pPr eaLnBrk="0" hangingPunct="0">
              <a:spcBef>
                <a:spcPct val="10000"/>
              </a:spcBef>
              <a:defRPr/>
            </a:pPr>
            <a:endParaRPr lang="en-US" sz="1200" b="1" dirty="0">
              <a:latin typeface="Helvetica" pitchFamily="34" charset="0"/>
              <a:ea typeface="ＭＳ Ｐゴシック" pitchFamily="34" charset="-128"/>
              <a:cs typeface="+mn-cs"/>
            </a:endParaRPr>
          </a:p>
          <a:p>
            <a:pPr eaLnBrk="0" hangingPunct="0">
              <a:spcBef>
                <a:spcPct val="10000"/>
              </a:spcBef>
              <a:defRPr/>
            </a:pPr>
            <a:r>
              <a:rPr lang="en-US" sz="16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  <a:cs typeface="+mn-cs"/>
              </a:rPr>
              <a:t>Conclusions</a:t>
            </a:r>
          </a:p>
          <a:p>
            <a:pPr eaLnBrk="0" hangingPunct="0">
              <a:spcBef>
                <a:spcPct val="10000"/>
              </a:spcBef>
              <a:buFontTx/>
              <a:buChar char="•"/>
              <a:defRPr/>
            </a:pPr>
            <a:r>
              <a:rPr lang="en-US" sz="1400" dirty="0">
                <a:latin typeface="Helvetica" pitchFamily="34" charset="0"/>
                <a:ea typeface="ＭＳ Ｐゴシック" pitchFamily="34" charset="-128"/>
                <a:cs typeface="+mn-cs"/>
              </a:rPr>
              <a:t> Challenges findings of older studies regarding timing of </a:t>
            </a:r>
            <a:r>
              <a:rPr lang="en-US" sz="1400" dirty="0" err="1">
                <a:latin typeface="Helvetica" pitchFamily="34" charset="0"/>
                <a:ea typeface="ＭＳ Ｐゴシック" pitchFamily="34" charset="-128"/>
                <a:cs typeface="+mn-cs"/>
              </a:rPr>
              <a:t>fibrinolysis</a:t>
            </a:r>
            <a:r>
              <a:rPr lang="en-US" sz="1400" dirty="0">
                <a:latin typeface="Helvetica" pitchFamily="34" charset="0"/>
                <a:ea typeface="ＭＳ Ｐゴシック" pitchFamily="34" charset="-128"/>
                <a:cs typeface="+mn-cs"/>
              </a:rPr>
              <a:t> and PCI</a:t>
            </a:r>
          </a:p>
          <a:p>
            <a:pPr eaLnBrk="0" hangingPunct="0">
              <a:spcBef>
                <a:spcPct val="10000"/>
              </a:spcBef>
              <a:buFontTx/>
              <a:buChar char="•"/>
              <a:defRPr/>
            </a:pPr>
            <a:r>
              <a:rPr lang="en-US" sz="1400" dirty="0">
                <a:latin typeface="Helvetic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1400" dirty="0" err="1">
                <a:latin typeface="Helvetica" pitchFamily="34" charset="0"/>
                <a:ea typeface="ＭＳ Ｐゴシック" pitchFamily="34" charset="-128"/>
                <a:cs typeface="+mn-cs"/>
              </a:rPr>
              <a:t>Pharmacoinvasive</a:t>
            </a:r>
            <a:r>
              <a:rPr lang="en-US" sz="1400" dirty="0">
                <a:latin typeface="Helvetica" pitchFamily="34" charset="0"/>
                <a:ea typeface="ＭＳ Ｐゴシック" pitchFamily="34" charset="-128"/>
                <a:cs typeface="+mn-cs"/>
              </a:rPr>
              <a:t> strategy was safe and effective</a:t>
            </a:r>
          </a:p>
          <a:p>
            <a:pPr eaLnBrk="0" hangingPunct="0">
              <a:spcBef>
                <a:spcPct val="10000"/>
              </a:spcBef>
              <a:buFontTx/>
              <a:buChar char="•"/>
              <a:defRPr/>
            </a:pPr>
            <a:r>
              <a:rPr lang="en-US" sz="1400" dirty="0">
                <a:latin typeface="Helvetica" pitchFamily="34" charset="0"/>
                <a:ea typeface="ＭＳ Ｐゴシック" pitchFamily="34" charset="-128"/>
                <a:cs typeface="+mn-cs"/>
              </a:rPr>
              <a:t>Findings provide important information for shaping future guidelines</a:t>
            </a:r>
          </a:p>
          <a:p>
            <a:pPr eaLnBrk="0" hangingPunct="0">
              <a:spcBef>
                <a:spcPct val="10000"/>
              </a:spcBef>
              <a:buFontTx/>
              <a:buChar char="•"/>
              <a:defRPr/>
            </a:pPr>
            <a:endParaRPr lang="en-US" sz="1400" dirty="0">
              <a:latin typeface="Helvetica" pitchFamily="34" charset="0"/>
              <a:ea typeface="ＭＳ Ｐゴシック" pitchFamily="34" charset="-128"/>
              <a:cs typeface="+mn-cs"/>
            </a:endParaRPr>
          </a:p>
          <a:p>
            <a:pPr eaLnBrk="0" hangingPunct="0">
              <a:spcBef>
                <a:spcPct val="10000"/>
              </a:spcBef>
              <a:buFontTx/>
              <a:buChar char="•"/>
              <a:defRPr/>
            </a:pPr>
            <a:endParaRPr lang="en-US" sz="1400" dirty="0">
              <a:latin typeface="Helvetica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685800" y="3276600"/>
          <a:ext cx="30480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Chart" r:id="rId4" imgW="3009900" imgH="3628949" progId="MSGraph.Chart.8">
                  <p:embed followColorScheme="full"/>
                </p:oleObj>
              </mc:Choice>
              <mc:Fallback>
                <p:oleObj name="Chart" r:id="rId4" imgW="3009900" imgH="3628949" progId="MSGraph.Chart.8">
                  <p:embed followColorScheme="full"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30480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8099" dir="2700000" algn="ctr" rotWithShape="0">
                          <a:schemeClr val="bg1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2035" name="Rectangle 3"/>
          <p:cNvSpPr>
            <a:spLocks noChangeArrowheads="1"/>
          </p:cNvSpPr>
          <p:nvPr/>
        </p:nvSpPr>
        <p:spPr bwMode="auto">
          <a:xfrm>
            <a:off x="914400" y="3048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TRANSFER-MI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 rot="-5400000">
            <a:off x="-477044" y="3780631"/>
            <a:ext cx="128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endParaRPr lang="en-US" b="1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685800" y="1143000"/>
            <a:ext cx="7696200" cy="1169551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Trial Design: TRANSFER-MI was a randomized study comparing </a:t>
            </a:r>
            <a:r>
              <a:rPr lang="en-US" sz="1400" b="1" dirty="0" err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pharmacoinvasive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strategy  (transfer to PCI center for routine early PCI within 6 hrs)  with standard treatment (early transfer only for failed reperfusion) for </a:t>
            </a:r>
            <a:r>
              <a:rPr lang="en-US" sz="1400" b="1" u="sng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high-risk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STEMI patients receiving </a:t>
            </a:r>
            <a:r>
              <a:rPr lang="en-US" sz="1400" b="1" dirty="0" err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thrombolysis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at </a:t>
            </a:r>
            <a:r>
              <a:rPr lang="en-US" sz="1400" b="1" u="sng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non-PCI centers (N=1,060).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The primary endpoint was 30-day composite of death, </a:t>
            </a:r>
            <a:r>
              <a:rPr lang="en-US" sz="1400" b="1" dirty="0" err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reinfarction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recurrent Ischemia, CHF, shock.</a:t>
            </a:r>
          </a:p>
        </p:txBody>
      </p:sp>
      <p:sp>
        <p:nvSpPr>
          <p:cNvPr id="4012057" name="Rectangle 25"/>
          <p:cNvSpPr>
            <a:spLocks noChangeArrowheads="1"/>
          </p:cNvSpPr>
          <p:nvPr/>
        </p:nvSpPr>
        <p:spPr bwMode="auto">
          <a:xfrm>
            <a:off x="2590800" y="5913437"/>
            <a:ext cx="152400" cy="27699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b="1">
                <a:ea typeface="ＭＳ Ｐゴシック" pitchFamily="34" charset="-128"/>
                <a:cs typeface="+mn-cs"/>
              </a:rPr>
              <a:t>      </a:t>
            </a:r>
          </a:p>
        </p:txBody>
      </p:sp>
      <p:sp>
        <p:nvSpPr>
          <p:cNvPr id="4012058" name="Rectangle 26"/>
          <p:cNvSpPr>
            <a:spLocks noChangeArrowheads="1"/>
          </p:cNvSpPr>
          <p:nvPr/>
        </p:nvSpPr>
        <p:spPr bwMode="auto">
          <a:xfrm>
            <a:off x="533399" y="5867400"/>
            <a:ext cx="152401" cy="276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b="1">
                <a:ea typeface="ＭＳ Ｐゴシック" pitchFamily="34" charset="-128"/>
                <a:cs typeface="+mn-cs"/>
              </a:rPr>
              <a:t>      </a:t>
            </a:r>
          </a:p>
        </p:txBody>
      </p:sp>
      <p:sp>
        <p:nvSpPr>
          <p:cNvPr id="1033" name="Text Box 27"/>
          <p:cNvSpPr txBox="1">
            <a:spLocks noChangeArrowheads="1"/>
          </p:cNvSpPr>
          <p:nvPr/>
        </p:nvSpPr>
        <p:spPr bwMode="auto">
          <a:xfrm>
            <a:off x="762000" y="5913437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latin typeface="Helvetica"/>
              </a:rPr>
              <a:t>Standard</a:t>
            </a:r>
          </a:p>
        </p:txBody>
      </p: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2819400" y="5913437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 err="1">
                <a:latin typeface="Helvetica"/>
              </a:rPr>
              <a:t>Pharmacoinvasive</a:t>
            </a:r>
            <a:endParaRPr lang="en-US" sz="1200" b="1" dirty="0">
              <a:latin typeface="Helvetica"/>
            </a:endParaRPr>
          </a:p>
        </p:txBody>
      </p:sp>
      <p:sp>
        <p:nvSpPr>
          <p:cNvPr id="1035" name="Text Box 32"/>
          <p:cNvSpPr txBox="1">
            <a:spLocks noChangeArrowheads="1"/>
          </p:cNvSpPr>
          <p:nvPr/>
        </p:nvSpPr>
        <p:spPr bwMode="auto">
          <a:xfrm>
            <a:off x="533400" y="2490788"/>
            <a:ext cx="350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latin typeface="Helvetica"/>
                <a:sym typeface="Symbol" pitchFamily="18" charset="2"/>
              </a:rPr>
              <a:t>30 Day Composite (death, </a:t>
            </a:r>
            <a:r>
              <a:rPr lang="en-US" sz="1200" b="1" dirty="0" err="1">
                <a:latin typeface="Helvetica"/>
                <a:sym typeface="Symbol" pitchFamily="18" charset="2"/>
              </a:rPr>
              <a:t>reinfarction</a:t>
            </a:r>
            <a:r>
              <a:rPr lang="en-US" sz="1200" b="1" dirty="0">
                <a:latin typeface="Helvetica"/>
                <a:sym typeface="Symbol" pitchFamily="18" charset="2"/>
              </a:rPr>
              <a:t>, recurrent ischemia, CHF, shock) </a:t>
            </a:r>
          </a:p>
          <a:p>
            <a:pPr algn="ctr" eaLnBrk="0" hangingPunct="0"/>
            <a:r>
              <a:rPr lang="en-US" sz="1200" b="1" dirty="0">
                <a:latin typeface="Helvetica"/>
                <a:sym typeface="Symbol" pitchFamily="18" charset="2"/>
              </a:rPr>
              <a:t>OR = 0.537</a:t>
            </a:r>
          </a:p>
          <a:p>
            <a:pPr algn="ctr" eaLnBrk="0" hangingPunct="0"/>
            <a:r>
              <a:rPr lang="en-US" sz="1200" b="1" dirty="0">
                <a:latin typeface="Helvetica"/>
                <a:sym typeface="Symbol" pitchFamily="18" charset="2"/>
              </a:rPr>
              <a:t>p =0.0013</a:t>
            </a:r>
          </a:p>
        </p:txBody>
      </p:sp>
      <p:sp>
        <p:nvSpPr>
          <p:cNvPr id="1036" name="Text Box 41"/>
          <p:cNvSpPr txBox="1">
            <a:spLocks noChangeArrowheads="1"/>
          </p:cNvSpPr>
          <p:nvPr/>
        </p:nvSpPr>
        <p:spPr bwMode="auto">
          <a:xfrm>
            <a:off x="304800" y="6324600"/>
            <a:ext cx="883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 err="1">
                <a:latin typeface="Helvetica"/>
              </a:rPr>
              <a:t>Kastrani</a:t>
            </a:r>
            <a:r>
              <a:rPr lang="en-US" sz="1100" b="1" dirty="0">
                <a:latin typeface="Helvetica"/>
              </a:rPr>
              <a:t>, K et al. Presented at ACC, 2008                                        </a:t>
            </a:r>
            <a:r>
              <a:rPr lang="en-US" sz="1200" b="1" dirty="0"/>
              <a:t>@2008, American Heart Association. All rights reserved</a:t>
            </a:r>
            <a:r>
              <a:rPr lang="en-US" sz="1200" b="1" dirty="0" smtClean="0"/>
              <a:t>.</a:t>
            </a:r>
            <a:endParaRPr lang="en-US" sz="1100" b="1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228600" y="38941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% of pts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2209800" y="373380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3276600" y="4343400"/>
            <a:ext cx="5334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9906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STREAM Trial</a:t>
            </a:r>
            <a:r>
              <a:rPr lang="en-US" b="0" dirty="0" smtClean="0">
                <a:solidFill>
                  <a:srgbClr val="C00000"/>
                </a:solidFill>
                <a:latin typeface="Berlin Sans FB" pitchFamily="34" charset="0"/>
              </a:rPr>
              <a:t/>
            </a:r>
            <a:br>
              <a:rPr lang="en-US" b="0" dirty="0" smtClean="0">
                <a:solidFill>
                  <a:srgbClr val="C00000"/>
                </a:solidFill>
                <a:latin typeface="Berlin Sans FB" pitchFamily="34" charset="0"/>
              </a:rPr>
            </a:br>
            <a:r>
              <a:rPr lang="en-US" sz="2000" b="0" dirty="0" err="1" smtClean="0">
                <a:solidFill>
                  <a:srgbClr val="002060"/>
                </a:solidFill>
                <a:latin typeface="Berlin Sans FB" pitchFamily="34" charset="0"/>
              </a:rPr>
              <a:t>Fibrinolysis</a:t>
            </a:r>
            <a:r>
              <a:rPr lang="en-US" sz="2000" b="0" dirty="0" smtClean="0">
                <a:solidFill>
                  <a:srgbClr val="002060"/>
                </a:solidFill>
                <a:latin typeface="Berlin Sans FB" pitchFamily="34" charset="0"/>
              </a:rPr>
              <a:t> or Primary PCI in ST-Segment Elevation Myocardial Infarction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934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457200" y="5715000"/>
            <a:ext cx="8305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The primary end point was a composite of death from any cause, shock, congestive heart failure, or </a:t>
            </a:r>
            <a:r>
              <a:rPr lang="en-US" sz="1400" dirty="0" err="1">
                <a:solidFill>
                  <a:srgbClr val="000000"/>
                </a:solidFill>
              </a:rPr>
              <a:t>reinfarction</a:t>
            </a:r>
            <a:r>
              <a:rPr lang="en-US" sz="1400" dirty="0">
                <a:solidFill>
                  <a:srgbClr val="000000"/>
                </a:solidFill>
              </a:rPr>
              <a:t> within 30 days (P = 0.21 by the </a:t>
            </a:r>
            <a:r>
              <a:rPr lang="en-US" sz="1400" dirty="0" err="1">
                <a:solidFill>
                  <a:srgbClr val="000000"/>
                </a:solidFill>
              </a:rPr>
              <a:t>logrank</a:t>
            </a:r>
            <a:r>
              <a:rPr lang="en-US" sz="1400" dirty="0">
                <a:solidFill>
                  <a:srgbClr val="000000"/>
                </a:solidFill>
              </a:rPr>
              <a:t> test). PCI denotes </a:t>
            </a:r>
            <a:r>
              <a:rPr lang="en-US" sz="1400" dirty="0" err="1">
                <a:solidFill>
                  <a:srgbClr val="000000"/>
                </a:solidFill>
              </a:rPr>
              <a:t>percutaneous</a:t>
            </a:r>
            <a:r>
              <a:rPr lang="en-US" sz="1400" dirty="0">
                <a:solidFill>
                  <a:srgbClr val="000000"/>
                </a:solidFill>
              </a:rPr>
              <a:t> coronary intervention. The inset shows the same data on an enlarged y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224117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STREAM Trial</a:t>
            </a:r>
            <a:r>
              <a:rPr lang="en-US" b="0" dirty="0" smtClean="0">
                <a:solidFill>
                  <a:srgbClr val="C00000"/>
                </a:solidFill>
                <a:latin typeface="Berlin Sans FB" pitchFamily="34" charset="0"/>
              </a:rPr>
              <a:t/>
            </a:r>
            <a:br>
              <a:rPr lang="en-US" b="0" dirty="0" smtClean="0">
                <a:solidFill>
                  <a:srgbClr val="C00000"/>
                </a:solidFill>
                <a:latin typeface="Berlin Sans FB" pitchFamily="34" charset="0"/>
              </a:rPr>
            </a:br>
            <a:r>
              <a:rPr lang="en-US" b="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000" b="0" dirty="0" err="1" smtClean="0">
                <a:solidFill>
                  <a:srgbClr val="C00000"/>
                </a:solidFill>
                <a:latin typeface="Berlin Sans FB" pitchFamily="34" charset="0"/>
              </a:rPr>
              <a:t>Fibrinolysis</a:t>
            </a:r>
            <a:r>
              <a:rPr lang="en-US" sz="2000" b="0" dirty="0" smtClean="0">
                <a:solidFill>
                  <a:srgbClr val="C00000"/>
                </a:solidFill>
                <a:latin typeface="Berlin Sans FB" pitchFamily="34" charset="0"/>
              </a:rPr>
              <a:t> or Primary PCI in ST-Segment Elevation Myocardial Infarction</a:t>
            </a:r>
          </a:p>
        </p:txBody>
      </p:sp>
      <p:sp>
        <p:nvSpPr>
          <p:cNvPr id="38915" name="Content Placeholder 9"/>
          <p:cNvSpPr>
            <a:spLocks noGrp="1"/>
          </p:cNvSpPr>
          <p:nvPr>
            <p:ph idx="4294967295"/>
          </p:nvPr>
        </p:nvSpPr>
        <p:spPr>
          <a:xfrm>
            <a:off x="838200" y="1981200"/>
            <a:ext cx="7315200" cy="35687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  <a:ea typeface="ＭＳ Ｐゴシック"/>
                <a:cs typeface="ＭＳ Ｐゴシック"/>
              </a:rPr>
              <a:t>	Conclusion:</a:t>
            </a:r>
          </a:p>
          <a:p>
            <a:pPr>
              <a:buFont typeface="Wingdings" pitchFamily="2" charset="2"/>
              <a:buNone/>
            </a:pPr>
            <a:r>
              <a:rPr lang="en-US" sz="3200" dirty="0" smtClean="0">
                <a:latin typeface="Berlin Sans FB" pitchFamily="34" charset="0"/>
                <a:ea typeface="ＭＳ Ｐゴシック"/>
                <a:cs typeface="ＭＳ Ｐゴシック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Berlin Sans FB" pitchFamily="34" charset="0"/>
                <a:ea typeface="ＭＳ Ｐゴシック"/>
                <a:cs typeface="ＭＳ Ｐゴシック"/>
              </a:rPr>
              <a:t>Pre-hospital </a:t>
            </a:r>
            <a:r>
              <a:rPr lang="en-US" sz="3200" dirty="0" err="1" smtClean="0">
                <a:solidFill>
                  <a:srgbClr val="002060"/>
                </a:solidFill>
                <a:latin typeface="Berlin Sans FB" pitchFamily="34" charset="0"/>
                <a:ea typeface="ＭＳ Ｐゴシック"/>
                <a:cs typeface="ＭＳ Ｐゴシック"/>
              </a:rPr>
              <a:t>fibrinolysis</a:t>
            </a:r>
            <a:r>
              <a:rPr lang="en-US" sz="3200" dirty="0" smtClean="0">
                <a:solidFill>
                  <a:srgbClr val="002060"/>
                </a:solidFill>
                <a:latin typeface="Berlin Sans FB" pitchFamily="34" charset="0"/>
                <a:ea typeface="ＭＳ Ｐゴシック"/>
                <a:cs typeface="ＭＳ Ｐゴシック"/>
              </a:rPr>
              <a:t> with timely coronary angiography resulted in effective reperfusion in patients with early STEMI who could not undergo primary PCI within 1 hour after the first medical contact.</a:t>
            </a:r>
            <a:endParaRPr lang="en-US" sz="3200" dirty="0" smtClean="0">
              <a:latin typeface="Berlin Sans FB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00200"/>
            <a:ext cx="7086600" cy="2925097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en-US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Five-Year Survival in Patients with STEMI According to Modalities of Reperfusion Therapy: FAST-MI Study</a:t>
            </a:r>
            <a:endParaRPr lang="en-US" sz="4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066800"/>
          </a:xfrm>
        </p:spPr>
        <p:txBody>
          <a:bodyPr>
            <a:no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US" sz="3600" b="0" dirty="0" smtClean="0">
                <a:solidFill>
                  <a:srgbClr val="C00000"/>
                </a:solidFill>
                <a:latin typeface="Berlin Sans FB" pitchFamily="34" charset="0"/>
              </a:rPr>
              <a:t>Baseline characteristics, early management and in-hospital complications</a:t>
            </a:r>
            <a:endParaRPr lang="en-US" sz="3600" b="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057400"/>
            <a:ext cx="8001000" cy="3870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Georgia" pitchFamily="18" charset="0"/>
              <a:buNone/>
              <a:defRPr/>
            </a:pPr>
            <a:r>
              <a:rPr lang="en-US" sz="2000" dirty="0" smtClean="0">
                <a:latin typeface="Berlin Sans FB" pitchFamily="34" charset="0"/>
              </a:rPr>
              <a:t>1492 patients with STEMI and a time to first call ≤ 12 hours from symptom </a:t>
            </a:r>
          </a:p>
          <a:p>
            <a:pPr marL="738188" indent="-222250"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Berlin Sans FB" pitchFamily="34" charset="0"/>
              </a:rPr>
              <a:t>447 (30%)    fibrinolytic therapy (20% - pre-hospital fibrinolysis)</a:t>
            </a:r>
          </a:p>
          <a:p>
            <a:pPr marL="738188" indent="-222250"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Berlin Sans FB" pitchFamily="34" charset="0"/>
              </a:rPr>
              <a:t>583 (39%)     intended primary PCI</a:t>
            </a:r>
          </a:p>
          <a:p>
            <a:pPr marL="738188" indent="-222250"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Berlin Sans FB" pitchFamily="34" charset="0"/>
              </a:rPr>
              <a:t>462 (31%)     no reperfusion therapy</a:t>
            </a:r>
          </a:p>
          <a:p>
            <a:pPr marL="738188" indent="-222250">
              <a:buFont typeface="Wingdings" pitchFamily="2" charset="2"/>
              <a:buChar char="ü"/>
              <a:defRPr/>
            </a:pPr>
            <a:endParaRPr lang="en-US" sz="2000" dirty="0" smtClean="0">
              <a:latin typeface="Berlin Sans FB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Georgia" pitchFamily="18" charset="0"/>
              <a:buNone/>
              <a:defRPr/>
            </a:pPr>
            <a:r>
              <a:rPr lang="en-US" sz="2000" dirty="0" err="1" smtClean="0">
                <a:latin typeface="Berlin Sans FB" pitchFamily="34" charset="0"/>
              </a:rPr>
              <a:t>Tenecteplase</a:t>
            </a:r>
            <a:r>
              <a:rPr lang="en-US" sz="2000" dirty="0" smtClean="0">
                <a:latin typeface="Berlin Sans FB" pitchFamily="34" charset="0"/>
              </a:rPr>
              <a:t> in 78%    -   96% CAG    --     84% had a PCI</a:t>
            </a:r>
          </a:p>
          <a:p>
            <a:pPr>
              <a:spcAft>
                <a:spcPts val="1800"/>
              </a:spcAft>
              <a:buFont typeface="Georgia" pitchFamily="18" charset="0"/>
              <a:buNone/>
              <a:defRPr/>
            </a:pPr>
            <a:r>
              <a:rPr lang="en-US" sz="2000" dirty="0" smtClean="0">
                <a:latin typeface="Berlin Sans FB" pitchFamily="34" charset="0"/>
              </a:rPr>
              <a:t>Initial TIMI flow 3-  more frequently seen in </a:t>
            </a:r>
            <a:r>
              <a:rPr lang="en-US" sz="2000" dirty="0" err="1" smtClean="0">
                <a:latin typeface="Berlin Sans FB" pitchFamily="34" charset="0"/>
              </a:rPr>
              <a:t>lytic</a:t>
            </a:r>
            <a:r>
              <a:rPr lang="en-US" sz="2000" dirty="0" smtClean="0">
                <a:latin typeface="Berlin Sans FB" pitchFamily="34" charset="0"/>
              </a:rPr>
              <a:t>-treated . </a:t>
            </a:r>
          </a:p>
          <a:p>
            <a:pPr marL="3175" indent="-3175">
              <a:spcAft>
                <a:spcPts val="1800"/>
              </a:spcAft>
              <a:buFont typeface="Georgia" pitchFamily="18" charset="0"/>
              <a:buNone/>
              <a:defRPr/>
            </a:pPr>
            <a:r>
              <a:rPr lang="en-US" sz="2000" dirty="0" smtClean="0">
                <a:latin typeface="Berlin Sans FB" pitchFamily="34" charset="0"/>
              </a:rPr>
              <a:t>Final TIMI flow 3 - more commonly after primary PCI (90%)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752600"/>
            <a:ext cx="2895600" cy="3048000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  <a:defRPr/>
            </a:pPr>
            <a:r>
              <a:rPr lang="en-US" sz="2000" dirty="0" smtClean="0">
                <a:latin typeface="Berlin Sans FB" pitchFamily="34" charset="0"/>
              </a:rPr>
              <a:t>	Adjusted hazard ratio (95% confidence interval) for 5 year death, in reference to patients getting no reperfusion therapy was 0.57 (0.43-0.74) for primary PCI and 0.48 (0.35-0.68) for the </a:t>
            </a:r>
            <a:r>
              <a:rPr lang="en-US" sz="2000" dirty="0" err="1" smtClean="0">
                <a:latin typeface="Berlin Sans FB" pitchFamily="34" charset="0"/>
              </a:rPr>
              <a:t>pharmaco</a:t>
            </a:r>
            <a:r>
              <a:rPr lang="en-US" sz="2000" dirty="0" smtClean="0">
                <a:latin typeface="Berlin Sans FB" pitchFamily="34" charset="0"/>
              </a:rPr>
              <a:t>-invasive strategy.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64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599"/>
          </a:xfrm>
        </p:spPr>
        <p:txBody>
          <a:bodyPr>
            <a:no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US" sz="3200" b="0" dirty="0" smtClean="0">
                <a:solidFill>
                  <a:srgbClr val="C00000"/>
                </a:solidFill>
                <a:latin typeface="Berlin Sans FB" pitchFamily="34" charset="0"/>
              </a:rPr>
              <a:t>Five-year outcome according to use and type of reperfusion therapy</a:t>
            </a:r>
            <a:endParaRPr lang="en-US" sz="3200" b="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3417888"/>
            <a:ext cx="1371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42291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533400" y="5486400"/>
            <a:ext cx="807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/>
            <a:r>
              <a:rPr lang="en-US" sz="1600" dirty="0">
                <a:latin typeface="Arial" pitchFamily="34" charset="0"/>
                <a:cs typeface="Arial" pitchFamily="34" charset="0"/>
              </a:rPr>
              <a:t>Direct comparison of the two reperfusion techniques showed 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nonsignificant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trend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favouring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fibrinolytic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treatment (HR 0.73, 0.50-1.06; P=0.10).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5775"/>
            <a:ext cx="3429000" cy="3959225"/>
          </a:xfrm>
        </p:spPr>
        <p:txBody>
          <a:bodyPr>
            <a:normAutofit/>
          </a:bodyPr>
          <a:lstStyle/>
          <a:p>
            <a:pPr marL="168275" indent="-168275">
              <a:buFont typeface="Georgia" pitchFamily="18" charset="0"/>
              <a:buNone/>
            </a:pPr>
            <a:r>
              <a:rPr lang="en-US" sz="1800" dirty="0" smtClean="0">
                <a:latin typeface="Berlin Sans FB" pitchFamily="34" charset="0"/>
                <a:ea typeface="ＭＳ Ｐゴシック"/>
                <a:cs typeface="ＭＳ Ｐゴシック"/>
              </a:rPr>
              <a:t>"STREAM-like" population</a:t>
            </a:r>
          </a:p>
          <a:p>
            <a:pPr marL="168275" indent="-168275">
              <a:buFont typeface="Georgia" pitchFamily="18" charset="0"/>
              <a:buNone/>
            </a:pPr>
            <a:r>
              <a:rPr lang="en-US" sz="1800" dirty="0" smtClean="0">
                <a:latin typeface="Berlin Sans FB" pitchFamily="34" charset="0"/>
                <a:ea typeface="ＭＳ Ｐゴシック"/>
                <a:cs typeface="ＭＳ Ｐゴシック"/>
              </a:rPr>
              <a:t>    5-year survival was 88% with the </a:t>
            </a:r>
            <a:r>
              <a:rPr lang="en-US" sz="1800" dirty="0" err="1" smtClean="0">
                <a:latin typeface="Berlin Sans FB" pitchFamily="34" charset="0"/>
                <a:ea typeface="ＭＳ Ｐゴシック"/>
                <a:cs typeface="ＭＳ Ｐゴシック"/>
              </a:rPr>
              <a:t>fibrinolysis</a:t>
            </a:r>
            <a:r>
              <a:rPr lang="en-US" sz="1800" dirty="0" smtClean="0">
                <a:latin typeface="Berlin Sans FB" pitchFamily="34" charset="0"/>
                <a:ea typeface="ＭＳ Ｐゴシック"/>
                <a:cs typeface="ＭＳ Ｐゴシック"/>
              </a:rPr>
              <a:t>-based strategy and 81% with intended primary PCI (P=0.009), with an adjusted HR of 0.63 (95% confidence interval: 0.41-0.98, P=0.039)</a:t>
            </a:r>
          </a:p>
          <a:p>
            <a:pPr marL="168275" indent="-168275">
              <a:buFont typeface="Georgia" pitchFamily="18" charset="0"/>
              <a:buNone/>
            </a:pPr>
            <a:r>
              <a:rPr lang="en-US" sz="1800" dirty="0" smtClean="0">
                <a:latin typeface="Berlin Sans FB" pitchFamily="34" charset="0"/>
                <a:ea typeface="ＭＳ Ｐゴシック"/>
                <a:cs typeface="ＭＳ Ｐゴシック"/>
              </a:rPr>
              <a:t>   When considering only pre-hospital </a:t>
            </a:r>
            <a:r>
              <a:rPr lang="en-US" sz="1800" dirty="0" err="1" smtClean="0">
                <a:latin typeface="Berlin Sans FB" pitchFamily="34" charset="0"/>
                <a:ea typeface="ＭＳ Ｐゴシック"/>
                <a:cs typeface="ＭＳ Ｐゴシック"/>
              </a:rPr>
              <a:t>fibrinolysis</a:t>
            </a:r>
            <a:r>
              <a:rPr lang="en-US" sz="1800" dirty="0" smtClean="0">
                <a:latin typeface="Berlin Sans FB" pitchFamily="34" charset="0"/>
                <a:ea typeface="ＭＳ Ｐゴシック"/>
                <a:cs typeface="ＭＳ Ｐゴシック"/>
              </a:rPr>
              <a:t>, five year survival with pre-hospital </a:t>
            </a:r>
            <a:r>
              <a:rPr lang="en-US" sz="1800" dirty="0" err="1" smtClean="0">
                <a:latin typeface="Berlin Sans FB" pitchFamily="34" charset="0"/>
                <a:ea typeface="ＭＳ Ｐゴシック"/>
                <a:cs typeface="ＭＳ Ｐゴシック"/>
              </a:rPr>
              <a:t>fibrinolysis</a:t>
            </a:r>
            <a:r>
              <a:rPr lang="en-US" sz="1800" dirty="0" smtClean="0">
                <a:latin typeface="Berlin Sans FB" pitchFamily="34" charset="0"/>
                <a:ea typeface="ＭＳ Ｐゴシック"/>
                <a:cs typeface="ＭＳ Ｐゴシック"/>
              </a:rPr>
              <a:t> was 89% (HR versus primary PCI: 0.56, 95% CI 0.34-0.91, P=0.019)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8150940" cy="762000"/>
          </a:xfrm>
        </p:spPr>
        <p:txBody>
          <a:bodyPr>
            <a:no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US" sz="3200" b="0" dirty="0" smtClean="0">
                <a:solidFill>
                  <a:srgbClr val="C00000"/>
                </a:solidFill>
                <a:latin typeface="Berlin Sans FB" pitchFamily="34" charset="0"/>
              </a:rPr>
              <a:t>Five-year outcome according to use and type of reperfusion therapy</a:t>
            </a:r>
            <a:endParaRPr lang="en-US" sz="3200" b="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192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05400" y="3200400"/>
            <a:ext cx="228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76800" y="5715000"/>
            <a:ext cx="2590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81000" y="1066800"/>
            <a:ext cx="8229600" cy="8480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en-I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Pharmaco invasive Strategy</a:t>
            </a: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2286000"/>
            <a:ext cx="7620000" cy="3048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en-IN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Routine</a:t>
            </a:r>
            <a:r>
              <a:rPr kumimoji="0" lang="en-IN" sz="41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Administration of pharmacological agent (</a:t>
            </a:r>
            <a:r>
              <a:rPr kumimoji="0" lang="en-IN" sz="41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fibrinolytic</a:t>
            </a:r>
            <a:r>
              <a:rPr kumimoji="0" lang="en-IN" sz="41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/glycoprotein 2b/3a)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lang="en-IN" sz="4100" baseline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Prior to planned PCI  in  STEMI</a:t>
            </a:r>
            <a:endParaRPr kumimoji="0" lang="en-IN" sz="4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NORDISTEMI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47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85800" y="4038601"/>
            <a:ext cx="8001000" cy="21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</a:rPr>
              <a:t>Objective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</a:rPr>
              <a:t>: To compare a strategy of immediate transfer for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</a:rPr>
              <a:t>percutaneous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</a:rPr>
              <a:t> coronary intervention (PCI) with an ischemia-guided approach after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</a:rPr>
              <a:t>thrombolysis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</a:rPr>
              <a:t> in patients with very long transfer distances to PCI.</a:t>
            </a:r>
          </a:p>
          <a:p>
            <a:pPr algn="just">
              <a:lnSpc>
                <a:spcPct val="115000"/>
              </a:lnSpc>
            </a:pP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NORDISTEMI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096000" cy="4559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029200" y="6096000"/>
            <a:ext cx="341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(J Am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</a:rPr>
              <a:t>Coll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</a:rPr>
              <a:t>Cardiol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2010;55:102–10)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1524000" y="5791200"/>
            <a:ext cx="6006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</a:rPr>
              <a:t>Early Invasive strategy better than Conservative Strategy</a:t>
            </a:r>
          </a:p>
        </p:txBody>
      </p:sp>
      <p:sp>
        <p:nvSpPr>
          <p:cNvPr id="60422" name="Right Arrow 6"/>
          <p:cNvSpPr>
            <a:spLocks noChangeArrowheads="1"/>
          </p:cNvSpPr>
          <p:nvPr/>
        </p:nvSpPr>
        <p:spPr bwMode="auto">
          <a:xfrm flipH="1">
            <a:off x="7239000" y="23495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658688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657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"/>
            <a:ext cx="6858000" cy="15655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86200" y="5943600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(</a:t>
            </a:r>
            <a:r>
              <a:rPr lang="en-IN" b="1" i="1" dirty="0" smtClean="0"/>
              <a:t>Circulation. 2014;130:1139-1145.)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 -1year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followup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4419600"/>
            <a:ext cx="869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67200" y="5791200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(</a:t>
            </a:r>
            <a:r>
              <a:rPr lang="en-IN" b="1" i="1" dirty="0" smtClean="0"/>
              <a:t>Circulation. 2014;130:1139-1145.)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8486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78486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9"/>
          <p:cNvSpPr txBox="1">
            <a:spLocks noChangeArrowheads="1"/>
          </p:cNvSpPr>
          <p:nvPr/>
        </p:nvSpPr>
        <p:spPr bwMode="auto">
          <a:xfrm>
            <a:off x="6477000" y="4648200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n=200</a:t>
            </a:r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457200" y="5767388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The post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</a:rPr>
              <a:t>fibrinolysis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angioplasty resulted in better &amp; higher TIMI 3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</a:rPr>
              <a:t>epicardial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&amp; TMPG 3 myocardial perfusion,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</a:rPr>
              <a:t>resolutionof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ST segment &amp; LVEF was same in both groups.</a:t>
            </a:r>
          </a:p>
        </p:txBody>
      </p:sp>
      <p:sp>
        <p:nvSpPr>
          <p:cNvPr id="46087" name="Line 10"/>
          <p:cNvSpPr>
            <a:spLocks noChangeShapeType="1"/>
          </p:cNvSpPr>
          <p:nvPr/>
        </p:nvSpPr>
        <p:spPr bwMode="auto">
          <a:xfrm>
            <a:off x="3505200" y="2667000"/>
            <a:ext cx="0" cy="3810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4724400" y="2209800"/>
            <a:ext cx="0" cy="3810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2"/>
          <p:cNvSpPr txBox="1"/>
          <p:nvPr/>
        </p:nvSpPr>
        <p:spPr>
          <a:xfrm>
            <a:off x="3505200" y="3048000"/>
            <a:ext cx="366713" cy="2571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*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" y="0"/>
            <a:ext cx="9137904" cy="685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" y="3048"/>
            <a:ext cx="9137904" cy="685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034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8828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762000"/>
            <a:ext cx="745648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843253" cy="762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CREATE data in context</a:t>
            </a:r>
          </a:p>
        </p:txBody>
      </p:sp>
      <p:pic>
        <p:nvPicPr>
          <p:cNvPr id="30723" name="Picture 5" descr="create data table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762000" y="5943600"/>
            <a:ext cx="792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latin typeface="+mn-lt"/>
                <a:ea typeface="ＭＳ Ｐゴシック" pitchFamily="34" charset="-128"/>
                <a:cs typeface="+mn-cs"/>
              </a:rPr>
              <a:t>Circa 2008, 59% received </a:t>
            </a:r>
            <a:r>
              <a:rPr lang="en-US" sz="1400" dirty="0" err="1">
                <a:latin typeface="+mn-lt"/>
                <a:ea typeface="ＭＳ Ｐゴシック" pitchFamily="34" charset="-128"/>
                <a:cs typeface="+mn-cs"/>
              </a:rPr>
              <a:t>thrombolytics</a:t>
            </a:r>
            <a:r>
              <a:rPr lang="en-US" sz="1400" dirty="0">
                <a:latin typeface="+mn-lt"/>
                <a:ea typeface="ＭＳ Ｐゴシック" pitchFamily="34" charset="-128"/>
                <a:cs typeface="+mn-cs"/>
              </a:rPr>
              <a:t> and 8% got PCI, with 9% mortality.    [N=20468]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69666_Fig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467600" cy="580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69666_Fig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315200" cy="565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69666_Fig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162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ASANTH.avi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  <p:extLst/>
          </p:nvPr>
        </p:nvPicPr>
        <p:blipFill>
          <a:blip r:embed="rId4"/>
          <a:srcRect/>
          <a:stretch>
            <a:fillRect/>
          </a:stretch>
        </p:blipFill>
        <p:spPr>
          <a:xfrm>
            <a:off x="4813300" y="1447800"/>
            <a:ext cx="3810000" cy="4576762"/>
          </a:xfrm>
        </p:spPr>
      </p:pic>
      <p:pic>
        <p:nvPicPr>
          <p:cNvPr id="5" name="PRASANTH 001.avi">
            <a:hlinkClick r:id="" action="ppaction://media"/>
          </p:cNvPr>
          <p:cNvPicPr>
            <a:picLocks noRot="1" noChangeAspect="1"/>
          </p:cNvPicPr>
          <p:nvPr>
            <a:videoFile r:link="rId2"/>
            <p:extLst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8650" y="1447800"/>
            <a:ext cx="3767138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45594" cy="960438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en-US" b="0" dirty="0" smtClean="0">
                <a:solidFill>
                  <a:srgbClr val="C00000"/>
                </a:solidFill>
                <a:latin typeface="Berlin Sans FB" pitchFamily="34" charset="0"/>
              </a:rPr>
              <a:t>Young patient with MI</a:t>
            </a:r>
            <a:endParaRPr lang="en-US" b="0" dirty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ASANTH 002.avi">
            <a:hlinkClick r:id="" action="ppaction://media"/>
          </p:cNvPr>
          <p:cNvPicPr>
            <a:picLocks noRot="1" noChangeAspect="1"/>
          </p:cNvPicPr>
          <p:nvPr>
            <a:videoFile r:link="rId1"/>
            <p:extLst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05350" y="1371600"/>
            <a:ext cx="3951288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RASANTH 003.avi">
            <a:hlinkClick r:id="" action="ppaction://media"/>
          </p:cNvPr>
          <p:cNvPicPr>
            <a:picLocks noRot="1" noChangeAspect="1"/>
          </p:cNvPicPr>
          <p:nvPr>
            <a:videoFile r:link="rId2"/>
            <p:extLst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3849688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228600"/>
            <a:ext cx="7010400" cy="960438"/>
          </a:xfrm>
          <a:prstGeom prst="rect">
            <a:avLst/>
          </a:prstGeom>
        </p:spPr>
        <p:txBody>
          <a:bodyPr/>
          <a:lstStyle/>
          <a:p>
            <a:pPr marL="319088" indent="-319088" algn="ctr" defTabSz="914400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en-US" sz="46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" pitchFamily="34" charset="0"/>
                <a:ea typeface="ＭＳ Ｐゴシック" charset="0"/>
                <a:cs typeface="ＭＳ Ｐゴシック" charset="0"/>
              </a:rPr>
              <a:t>Young patient with MI</a:t>
            </a:r>
          </a:p>
        </p:txBody>
      </p:sp>
    </p:spTree>
    <p:extLst>
      <p:ext uri="{BB962C8B-B14F-4D97-AF65-F5344CB8AC3E}">
        <p14:creationId xmlns:p14="http://schemas.microsoft.com/office/powerpoint/2010/main" val="23708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457200"/>
            <a:ext cx="2895600" cy="2895600"/>
          </a:xfrm>
          <a:prstGeom prst="rect">
            <a:avLst/>
          </a:prstGeom>
        </p:spPr>
      </p:pic>
      <p:pic>
        <p:nvPicPr>
          <p:cNvPr id="3" name="007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953000" y="457201"/>
            <a:ext cx="3048000" cy="2912534"/>
          </a:xfrm>
          <a:prstGeom prst="rect">
            <a:avLst/>
          </a:prstGeom>
        </p:spPr>
      </p:pic>
      <p:pic>
        <p:nvPicPr>
          <p:cNvPr id="4" name="009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667000" y="34290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1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31838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So Far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85800" y="1752600"/>
          <a:ext cx="7924800" cy="4267196"/>
        </p:xfrm>
        <a:graphic>
          <a:graphicData uri="http://schemas.openxmlformats.org/drawingml/2006/table">
            <a:tbl>
              <a:tblPr/>
              <a:tblGrid>
                <a:gridCol w="680179"/>
                <a:gridCol w="1188878"/>
                <a:gridCol w="681616"/>
                <a:gridCol w="2159349"/>
                <a:gridCol w="1415137"/>
                <a:gridCol w="1799641"/>
              </a:tblGrid>
              <a:tr h="724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Patients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Time of intervention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Result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24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GRACIA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PPCI VS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Pharmacoinvasive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after 3 Hrs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Pharmaco Invasive Better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24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FAST 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PPCI VS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Pharmacoinvasive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after 3 Hrs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Pharmaco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Invasive Better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24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Transfer 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Lysis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VsPharmacoinvasive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Within 6 hrs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Pharmaco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Invasive Better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4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NORDISTEMI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Early PCI Vs Delayed PCI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Early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Early better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84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STREAM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PPCI Vs Lysis + Late PCI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About 17  Hrs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Lysis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+ Late Better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53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 txBox="1">
            <a:spLocks/>
          </p:cNvSpPr>
          <p:nvPr/>
        </p:nvSpPr>
        <p:spPr bwMode="auto">
          <a:xfrm>
            <a:off x="3429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/>
              <a:t>Time </a:t>
            </a:r>
            <a:r>
              <a:rPr lang="en-US" sz="2400" b="1" dirty="0"/>
              <a:t>to Invasive </a:t>
            </a:r>
            <a:r>
              <a:rPr lang="en-US" sz="2400" b="1" dirty="0" smtClean="0"/>
              <a:t>Assessment</a:t>
            </a:r>
            <a:endParaRPr lang="en-US" sz="2400" b="1" dirty="0"/>
          </a:p>
        </p:txBody>
      </p:sp>
      <p:cxnSp>
        <p:nvCxnSpPr>
          <p:cNvPr id="14339" name="Straight Connector 2"/>
          <p:cNvCxnSpPr>
            <a:cxnSpLocks noChangeShapeType="1"/>
          </p:cNvCxnSpPr>
          <p:nvPr/>
        </p:nvCxnSpPr>
        <p:spPr bwMode="auto">
          <a:xfrm>
            <a:off x="419100" y="66294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14340" name="Text Placeholder 2"/>
          <p:cNvSpPr txBox="1">
            <a:spLocks/>
          </p:cNvSpPr>
          <p:nvPr/>
        </p:nvSpPr>
        <p:spPr bwMode="auto">
          <a:xfrm>
            <a:off x="76200" y="5791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800" b="1" dirty="0"/>
              <a:t>J Am </a:t>
            </a:r>
            <a:r>
              <a:rPr lang="en-US" sz="800" b="1" dirty="0" err="1"/>
              <a:t>Coll</a:t>
            </a:r>
            <a:r>
              <a:rPr lang="en-US" sz="800" b="1" dirty="0"/>
              <a:t> </a:t>
            </a:r>
            <a:r>
              <a:rPr lang="en-US" sz="800" b="1" dirty="0" err="1"/>
              <a:t>Cardiol</a:t>
            </a:r>
            <a:r>
              <a:rPr lang="en-US" sz="800" b="1" dirty="0"/>
              <a:t> </a:t>
            </a:r>
            <a:r>
              <a:rPr lang="en-US" sz="800" b="1" dirty="0" err="1"/>
              <a:t>Intv</a:t>
            </a:r>
            <a:r>
              <a:rPr lang="en-US" sz="800" b="1" dirty="0"/>
              <a:t>. 2015;8(1_PB):166-174. doi:10.1016/j.jcin.2014.09.005</a:t>
            </a:r>
          </a:p>
        </p:txBody>
      </p:sp>
      <p:cxnSp>
        <p:nvCxnSpPr>
          <p:cNvPr id="14343" name="Straight Connector 6"/>
          <p:cNvCxnSpPr>
            <a:cxnSpLocks noChangeShapeType="1"/>
          </p:cNvCxnSpPr>
          <p:nvPr/>
        </p:nvCxnSpPr>
        <p:spPr bwMode="auto">
          <a:xfrm>
            <a:off x="419100" y="19050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pic>
        <p:nvPicPr>
          <p:cNvPr id="14344" name="Picture 7" descr="JACCJ_PPT_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327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6002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343400" y="57150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00" b="1" dirty="0"/>
              <a:t>J Am </a:t>
            </a:r>
            <a:r>
              <a:rPr lang="en-US" sz="800" b="1" dirty="0" err="1"/>
              <a:t>Coll</a:t>
            </a:r>
            <a:r>
              <a:rPr lang="en-US" sz="800" b="1" dirty="0"/>
              <a:t> </a:t>
            </a:r>
            <a:r>
              <a:rPr lang="en-US" sz="800" b="1" dirty="0" err="1"/>
              <a:t>Cardiol</a:t>
            </a:r>
            <a:r>
              <a:rPr lang="en-US" sz="800" b="1" dirty="0"/>
              <a:t> </a:t>
            </a:r>
            <a:r>
              <a:rPr lang="en-US" sz="800" b="1" dirty="0" err="1"/>
              <a:t>Intv</a:t>
            </a:r>
            <a:r>
              <a:rPr lang="en-US" sz="800" b="1" dirty="0"/>
              <a:t>. 2015;8(1_PB):166-174. doi:10.1016/j.jcin.2014.09.005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533400"/>
            <a:ext cx="8229600" cy="685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lang="en-IN" sz="60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Largest Pooled data</a:t>
            </a:r>
            <a:endParaRPr kumimoji="0" lang="en-IN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295400" y="1447800"/>
            <a:ext cx="6400800" cy="42672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en-IN" sz="41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6 Trial 1261 pts</a:t>
            </a:r>
            <a:r>
              <a:rPr kumimoji="0" lang="en-IN" sz="4100" b="0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– 1238 pts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lang="en-IN" sz="4100" baseline="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165 </a:t>
            </a:r>
            <a:r>
              <a:rPr lang="en-IN" sz="4100" baseline="0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mts</a:t>
            </a:r>
            <a:r>
              <a:rPr lang="en-IN" sz="4100" baseline="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 /  5.30 hrs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en-IN" sz="4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87% PCI(femoral access)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lang="en-IN" sz="4100" baseline="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84.5%</a:t>
            </a:r>
            <a:r>
              <a:rPr lang="en-IN" sz="41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(</a:t>
            </a:r>
            <a:r>
              <a:rPr lang="en-IN" sz="4100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Stenting</a:t>
            </a:r>
            <a:r>
              <a:rPr lang="en-IN" sz="41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lang="en-IN" sz="41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14% (DES)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en-IN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90% after PI PCI</a:t>
            </a:r>
            <a:r>
              <a:rPr kumimoji="0" lang="en-IN" sz="4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  -TIMI 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en-IN" sz="4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G2b/3a  -  63.2%</a:t>
            </a:r>
            <a:endParaRPr kumimoji="0" lang="en-IN" sz="4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6692" y="5879068"/>
            <a:ext cx="4071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Mina </a:t>
            </a:r>
            <a:r>
              <a:rPr lang="en-IN" sz="2400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Madan</a:t>
            </a:r>
            <a:r>
              <a:rPr lang="en-IN" sz="24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 et al  </a:t>
            </a:r>
            <a:r>
              <a:rPr lang="en-IN" sz="2400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Jacc</a:t>
            </a:r>
            <a:r>
              <a:rPr lang="en-IN" sz="2400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erlin Sans FB" pitchFamily="34" charset="0"/>
              </a:rPr>
              <a:t> 2015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620000" cy="1371600"/>
          </a:xfrm>
          <a:prstGeom prst="rect">
            <a:avLst/>
          </a:prstGeom>
          <a:effectLst/>
        </p:spPr>
        <p:txBody>
          <a:bodyPr/>
          <a:lstStyle/>
          <a:p>
            <a:pPr marL="319088" indent="-319088" algn="ctr" defTabSz="914400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REPERFUSION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STRATEGIES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IN INDIA</a:t>
            </a:r>
          </a:p>
        </p:txBody>
      </p:sp>
      <p:sp>
        <p:nvSpPr>
          <p:cNvPr id="2053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STEMI India</a:t>
            </a:r>
          </a:p>
          <a:p>
            <a:pPr marL="228600" indent="-182563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900" dirty="0" err="1">
                <a:solidFill>
                  <a:srgbClr val="002060"/>
                </a:solidFill>
                <a:latin typeface="Berlin Sans FB" pitchFamily="34" charset="0"/>
              </a:rPr>
              <a:t>Kovai</a:t>
            </a: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 – Erode Pilot study  -   </a:t>
            </a:r>
            <a:r>
              <a:rPr lang="en-US" sz="2900" dirty="0" smtClean="0">
                <a:solidFill>
                  <a:srgbClr val="002060"/>
                </a:solidFill>
                <a:latin typeface="Berlin Sans FB" pitchFamily="34" charset="0"/>
              </a:rPr>
              <a:t>Hub </a:t>
            </a: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and spoke models</a:t>
            </a:r>
          </a:p>
          <a:p>
            <a:pPr marL="228600" indent="-182563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900" dirty="0" smtClean="0">
                <a:solidFill>
                  <a:srgbClr val="002060"/>
                </a:solidFill>
                <a:latin typeface="Berlin Sans FB" pitchFamily="34" charset="0"/>
              </a:rPr>
              <a:t>84 </a:t>
            </a: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patients </a:t>
            </a:r>
          </a:p>
          <a:p>
            <a:pPr marL="228600" indent="-182563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45 (54%) from outer grid</a:t>
            </a:r>
          </a:p>
          <a:p>
            <a:pPr marL="228600" indent="-182563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900" dirty="0" smtClean="0">
                <a:solidFill>
                  <a:srgbClr val="002060"/>
                </a:solidFill>
                <a:latin typeface="Berlin Sans FB" pitchFamily="34" charset="0"/>
              </a:rPr>
              <a:t>Primary </a:t>
            </a: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PCI  - 44 min.</a:t>
            </a:r>
          </a:p>
          <a:p>
            <a:pPr marL="228600" indent="-182563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900" dirty="0" err="1">
                <a:solidFill>
                  <a:srgbClr val="002060"/>
                </a:solidFill>
                <a:latin typeface="Berlin Sans FB" pitchFamily="34" charset="0"/>
              </a:rPr>
              <a:t>Pharmaco</a:t>
            </a: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 invasive  - 480 min.</a:t>
            </a:r>
          </a:p>
          <a:p>
            <a:pPr marL="228600" indent="-182563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900" dirty="0" smtClean="0">
                <a:solidFill>
                  <a:srgbClr val="002060"/>
                </a:solidFill>
                <a:latin typeface="Berlin Sans FB" pitchFamily="34" charset="0"/>
              </a:rPr>
              <a:t>Tamil </a:t>
            </a: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Nadu STEMI Project</a:t>
            </a:r>
          </a:p>
          <a:p>
            <a:pPr marL="228600" indent="-182563" defTabSz="914400" eaLnBrk="0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900" dirty="0">
                <a:solidFill>
                  <a:srgbClr val="002060"/>
                </a:solidFill>
                <a:latin typeface="Berlin Sans FB" pitchFamily="34" charset="0"/>
              </a:rPr>
              <a:t>Approved and funded by ICMR</a:t>
            </a:r>
          </a:p>
        </p:txBody>
      </p:sp>
      <p:graphicFrame>
        <p:nvGraphicFramePr>
          <p:cNvPr id="2050" name="Rectangle 2"/>
          <p:cNvGraphicFramePr>
            <a:graphicFrameLocks/>
          </p:cNvGraphicFramePr>
          <p:nvPr/>
        </p:nvGraphicFramePr>
        <p:xfrm>
          <a:off x="1524000" y="3200400"/>
          <a:ext cx="34290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4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AutoShape 1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00400"/>
                        <a:ext cx="3429000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Rectangle 3"/>
          <p:cNvGraphicFramePr>
            <a:graphicFrameLocks/>
          </p:cNvGraphicFramePr>
          <p:nvPr/>
        </p:nvGraphicFramePr>
        <p:xfrm>
          <a:off x="1524000" y="4114800"/>
          <a:ext cx="2971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5" name="Acrobat Document" r:id="rId4" imgW="0" imgH="0" progId="AcroExch.Document.7">
                  <p:embed/>
                </p:oleObj>
              </mc:Choice>
              <mc:Fallback>
                <p:oleObj name="Acrobat Document" r:id="rId4" imgW="0" imgH="0" progId="AcroExch.Document.7">
                  <p:embed/>
                  <p:pic>
                    <p:nvPicPr>
                      <p:cNvPr id="0" name="AutoShap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29718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130550" y="4452938"/>
            <a:ext cx="1546225" cy="17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571625" y="4440238"/>
            <a:ext cx="647700" cy="196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600200" y="1219200"/>
            <a:ext cx="6157912" cy="3092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0" y="267"/>
              </a:cxn>
              <a:cxn ang="0">
                <a:pos x="537" y="1287"/>
              </a:cxn>
              <a:cxn ang="0">
                <a:pos x="741" y="1716"/>
              </a:cxn>
              <a:cxn ang="0">
                <a:pos x="2142" y="1883"/>
              </a:cxn>
              <a:cxn ang="0">
                <a:pos x="3879" y="1948"/>
              </a:cxn>
            </a:cxnLst>
            <a:rect l="0" t="0" r="r" b="b"/>
            <a:pathLst>
              <a:path w="3879" h="1948">
                <a:moveTo>
                  <a:pt x="0" y="0"/>
                </a:moveTo>
                <a:cubicBezTo>
                  <a:pt x="141" y="12"/>
                  <a:pt x="189" y="87"/>
                  <a:pt x="250" y="267"/>
                </a:cubicBezTo>
                <a:cubicBezTo>
                  <a:pt x="311" y="447"/>
                  <a:pt x="441" y="966"/>
                  <a:pt x="537" y="1287"/>
                </a:cubicBezTo>
                <a:cubicBezTo>
                  <a:pt x="633" y="1608"/>
                  <a:pt x="618" y="1662"/>
                  <a:pt x="741" y="1716"/>
                </a:cubicBezTo>
                <a:cubicBezTo>
                  <a:pt x="864" y="1770"/>
                  <a:pt x="1607" y="1841"/>
                  <a:pt x="2142" y="1883"/>
                </a:cubicBezTo>
                <a:lnTo>
                  <a:pt x="3879" y="1948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2003425" y="178911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2273300" y="277336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1" name="Oval 8"/>
          <p:cNvSpPr>
            <a:spLocks noChangeArrowheads="1"/>
          </p:cNvSpPr>
          <p:nvPr/>
        </p:nvSpPr>
        <p:spPr bwMode="auto">
          <a:xfrm>
            <a:off x="3252787" y="3976688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2" name="Oval 9"/>
          <p:cNvSpPr>
            <a:spLocks noChangeArrowheads="1"/>
          </p:cNvSpPr>
          <p:nvPr/>
        </p:nvSpPr>
        <p:spPr bwMode="auto">
          <a:xfrm>
            <a:off x="4391025" y="409416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1579562" y="1192213"/>
            <a:ext cx="0" cy="344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76587" y="36560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B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330450" y="26511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273550" y="377507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A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473200" y="3940175"/>
            <a:ext cx="1845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Extent 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Myocardial Salvage</a:t>
            </a:r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1571625" y="4633913"/>
            <a:ext cx="6200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1528762" y="4443413"/>
            <a:ext cx="6243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7"/>
          <p:cNvSpPr>
            <a:spLocks noChangeShapeType="1"/>
          </p:cNvSpPr>
          <p:nvPr/>
        </p:nvSpPr>
        <p:spPr bwMode="auto">
          <a:xfrm>
            <a:off x="261778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18"/>
          <p:cNvSpPr>
            <a:spLocks noChangeShapeType="1"/>
          </p:cNvSpPr>
          <p:nvPr/>
        </p:nvSpPr>
        <p:spPr bwMode="auto">
          <a:xfrm>
            <a:off x="2355850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9"/>
          <p:cNvSpPr>
            <a:spLocks noChangeShapeType="1"/>
          </p:cNvSpPr>
          <p:nvPr/>
        </p:nvSpPr>
        <p:spPr bwMode="auto">
          <a:xfrm>
            <a:off x="2098675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20"/>
          <p:cNvSpPr>
            <a:spLocks noChangeShapeType="1"/>
          </p:cNvSpPr>
          <p:nvPr/>
        </p:nvSpPr>
        <p:spPr bwMode="auto">
          <a:xfrm>
            <a:off x="183673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1"/>
          <p:cNvSpPr>
            <a:spLocks noChangeShapeType="1"/>
          </p:cNvSpPr>
          <p:nvPr/>
        </p:nvSpPr>
        <p:spPr bwMode="auto">
          <a:xfrm>
            <a:off x="3651250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2"/>
          <p:cNvSpPr>
            <a:spLocks noChangeShapeType="1"/>
          </p:cNvSpPr>
          <p:nvPr/>
        </p:nvSpPr>
        <p:spPr bwMode="auto">
          <a:xfrm>
            <a:off x="3389312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3"/>
          <p:cNvSpPr>
            <a:spLocks noChangeShapeType="1"/>
          </p:cNvSpPr>
          <p:nvPr/>
        </p:nvSpPr>
        <p:spPr bwMode="auto">
          <a:xfrm>
            <a:off x="313213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4"/>
          <p:cNvSpPr>
            <a:spLocks noChangeShapeType="1"/>
          </p:cNvSpPr>
          <p:nvPr/>
        </p:nvSpPr>
        <p:spPr bwMode="auto">
          <a:xfrm>
            <a:off x="2870200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5"/>
          <p:cNvSpPr>
            <a:spLocks noChangeShapeType="1"/>
          </p:cNvSpPr>
          <p:nvPr/>
        </p:nvSpPr>
        <p:spPr bwMode="auto">
          <a:xfrm>
            <a:off x="4422775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Line 26"/>
          <p:cNvSpPr>
            <a:spLocks noChangeShapeType="1"/>
          </p:cNvSpPr>
          <p:nvPr/>
        </p:nvSpPr>
        <p:spPr bwMode="auto">
          <a:xfrm>
            <a:off x="416083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27"/>
          <p:cNvSpPr>
            <a:spLocks noChangeShapeType="1"/>
          </p:cNvSpPr>
          <p:nvPr/>
        </p:nvSpPr>
        <p:spPr bwMode="auto">
          <a:xfrm>
            <a:off x="3903662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Line 28"/>
          <p:cNvSpPr>
            <a:spLocks noChangeShapeType="1"/>
          </p:cNvSpPr>
          <p:nvPr/>
        </p:nvSpPr>
        <p:spPr bwMode="auto">
          <a:xfrm>
            <a:off x="545623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Line 29"/>
          <p:cNvSpPr>
            <a:spLocks noChangeShapeType="1"/>
          </p:cNvSpPr>
          <p:nvPr/>
        </p:nvSpPr>
        <p:spPr bwMode="auto">
          <a:xfrm>
            <a:off x="5194300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Line 30"/>
          <p:cNvSpPr>
            <a:spLocks noChangeShapeType="1"/>
          </p:cNvSpPr>
          <p:nvPr/>
        </p:nvSpPr>
        <p:spPr bwMode="auto">
          <a:xfrm>
            <a:off x="4937125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Line 31"/>
          <p:cNvSpPr>
            <a:spLocks noChangeShapeType="1"/>
          </p:cNvSpPr>
          <p:nvPr/>
        </p:nvSpPr>
        <p:spPr bwMode="auto">
          <a:xfrm>
            <a:off x="467518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Line 32"/>
          <p:cNvSpPr>
            <a:spLocks noChangeShapeType="1"/>
          </p:cNvSpPr>
          <p:nvPr/>
        </p:nvSpPr>
        <p:spPr bwMode="auto">
          <a:xfrm>
            <a:off x="6232525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Line 33"/>
          <p:cNvSpPr>
            <a:spLocks noChangeShapeType="1"/>
          </p:cNvSpPr>
          <p:nvPr/>
        </p:nvSpPr>
        <p:spPr bwMode="auto">
          <a:xfrm>
            <a:off x="597058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Line 34"/>
          <p:cNvSpPr>
            <a:spLocks noChangeShapeType="1"/>
          </p:cNvSpPr>
          <p:nvPr/>
        </p:nvSpPr>
        <p:spPr bwMode="auto">
          <a:xfrm>
            <a:off x="5713412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Line 35"/>
          <p:cNvSpPr>
            <a:spLocks noChangeShapeType="1"/>
          </p:cNvSpPr>
          <p:nvPr/>
        </p:nvSpPr>
        <p:spPr bwMode="auto">
          <a:xfrm>
            <a:off x="726598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Line 36"/>
          <p:cNvSpPr>
            <a:spLocks noChangeShapeType="1"/>
          </p:cNvSpPr>
          <p:nvPr/>
        </p:nvSpPr>
        <p:spPr bwMode="auto">
          <a:xfrm>
            <a:off x="7004050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Line 37"/>
          <p:cNvSpPr>
            <a:spLocks noChangeShapeType="1"/>
          </p:cNvSpPr>
          <p:nvPr/>
        </p:nvSpPr>
        <p:spPr bwMode="auto">
          <a:xfrm>
            <a:off x="6746875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Line 38"/>
          <p:cNvSpPr>
            <a:spLocks noChangeShapeType="1"/>
          </p:cNvSpPr>
          <p:nvPr/>
        </p:nvSpPr>
        <p:spPr bwMode="auto">
          <a:xfrm>
            <a:off x="6484937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Line 39"/>
          <p:cNvSpPr>
            <a:spLocks noChangeShapeType="1"/>
          </p:cNvSpPr>
          <p:nvPr/>
        </p:nvSpPr>
        <p:spPr bwMode="auto">
          <a:xfrm>
            <a:off x="7766050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Line 40"/>
          <p:cNvSpPr>
            <a:spLocks noChangeShapeType="1"/>
          </p:cNvSpPr>
          <p:nvPr/>
        </p:nvSpPr>
        <p:spPr bwMode="auto">
          <a:xfrm>
            <a:off x="7504112" y="44434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 rot="16200000">
            <a:off x="-280988" y="2665413"/>
            <a:ext cx="2444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Mortality Reduction (%)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2027237" y="10080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D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1046162" y="1069975"/>
            <a:ext cx="522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100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146175" y="17176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80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146175" y="23590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60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1143000" y="298926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40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1158875" y="36480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20</a:t>
            </a: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1255712" y="4284663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1414462" y="4619625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2468562" y="4645025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4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3490912" y="4632325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8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4451350" y="4619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12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492750" y="4619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16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508750" y="46386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20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7524750" y="46386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  <a:cs typeface="+mn-cs"/>
              </a:rPr>
              <a:t>24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1730375" y="4818063"/>
            <a:ext cx="5516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Time From Symptom Onset to Reperfusion Therapy, h</a:t>
            </a:r>
          </a:p>
        </p:txBody>
      </p:sp>
      <p:sp>
        <p:nvSpPr>
          <p:cNvPr id="31800" name="Rectangle 57"/>
          <p:cNvSpPr>
            <a:spLocks noChangeArrowheads="1"/>
          </p:cNvSpPr>
          <p:nvPr/>
        </p:nvSpPr>
        <p:spPr bwMode="auto">
          <a:xfrm>
            <a:off x="1400175" y="5297488"/>
            <a:ext cx="228600" cy="206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801" name="Rectangle 58"/>
          <p:cNvSpPr>
            <a:spLocks noChangeArrowheads="1"/>
          </p:cNvSpPr>
          <p:nvPr/>
        </p:nvSpPr>
        <p:spPr bwMode="auto">
          <a:xfrm>
            <a:off x="4778375" y="5275263"/>
            <a:ext cx="228600" cy="2063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1581150" y="5291138"/>
            <a:ext cx="2924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Critical Time-dependent Period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Goal: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Myocardial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Salvage</a:t>
            </a: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4770437" y="5291138"/>
            <a:ext cx="3021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Time-independent Period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Goal: Open Infarct-Related Artery</a:t>
            </a:r>
          </a:p>
        </p:txBody>
      </p:sp>
      <p:sp>
        <p:nvSpPr>
          <p:cNvPr id="31804" name="Rectangle 61"/>
          <p:cNvSpPr>
            <a:spLocks noChangeArrowheads="1"/>
          </p:cNvSpPr>
          <p:nvPr/>
        </p:nvSpPr>
        <p:spPr bwMode="auto">
          <a:xfrm>
            <a:off x="1323975" y="5181600"/>
            <a:ext cx="6457950" cy="614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805" name="Line 62"/>
          <p:cNvSpPr>
            <a:spLocks noChangeShapeType="1"/>
          </p:cNvSpPr>
          <p:nvPr/>
        </p:nvSpPr>
        <p:spPr bwMode="auto">
          <a:xfrm>
            <a:off x="1514475" y="38179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6" name="Line 63"/>
          <p:cNvSpPr>
            <a:spLocks noChangeShapeType="1"/>
          </p:cNvSpPr>
          <p:nvPr/>
        </p:nvSpPr>
        <p:spPr bwMode="auto">
          <a:xfrm>
            <a:off x="1514475" y="25225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7" name="Line 64"/>
          <p:cNvSpPr>
            <a:spLocks noChangeShapeType="1"/>
          </p:cNvSpPr>
          <p:nvPr/>
        </p:nvSpPr>
        <p:spPr bwMode="auto">
          <a:xfrm>
            <a:off x="1514475" y="18621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8" name="Line 65"/>
          <p:cNvSpPr>
            <a:spLocks noChangeShapeType="1"/>
          </p:cNvSpPr>
          <p:nvPr/>
        </p:nvSpPr>
        <p:spPr bwMode="auto">
          <a:xfrm>
            <a:off x="1514475" y="12144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9" name="Line 66"/>
          <p:cNvSpPr>
            <a:spLocks noChangeShapeType="1"/>
          </p:cNvSpPr>
          <p:nvPr/>
        </p:nvSpPr>
        <p:spPr bwMode="auto">
          <a:xfrm>
            <a:off x="1514475" y="31702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0" name="Rectangle 69"/>
          <p:cNvSpPr txBox="1">
            <a:spLocks noChangeArrowheads="1"/>
          </p:cNvSpPr>
          <p:nvPr/>
        </p:nvSpPr>
        <p:spPr bwMode="auto">
          <a:xfrm>
            <a:off x="2432050" y="1268413"/>
            <a:ext cx="2684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 Time is Myocardium</a:t>
            </a:r>
            <a:br>
              <a:rPr lang="en-US" sz="1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 Infarct Size is Outcome</a:t>
            </a:r>
          </a:p>
        </p:txBody>
      </p:sp>
      <p:pic>
        <p:nvPicPr>
          <p:cNvPr id="31811" name="Picture 68" descr="slow-wavefro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399" y="838199"/>
            <a:ext cx="165537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00400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We recommend a time guided ‘Protocol/ Plan of Action’ for early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fibrinolysis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andimplementing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a PI approach at the level of general practitioners, non-PCI hospitals/nursing homes with intensive care facility and in PCI capable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centers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 For STEMI patients with symptom duration ≤ 6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hours,we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suggest administration of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fibrinolytics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either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tenecteplase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(Grade1A),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reteplase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(Grade1B),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alteplase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(Grade1C) or streptokinase (Grade 2B) alongside contemporary adjunctive medical therapy for PI approach.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IN" sz="2000" dirty="0" smtClean="0">
                <a:solidFill>
                  <a:srgbClr val="C00000"/>
                </a:solidFill>
                <a:latin typeface="MyriadPro-Regular"/>
              </a:rPr>
              <a:t>2013 Consensus Statement for Early </a:t>
            </a:r>
            <a:r>
              <a:rPr lang="en-IN" sz="2000" dirty="0" err="1" smtClean="0">
                <a:solidFill>
                  <a:srgbClr val="C00000"/>
                </a:solidFill>
                <a:latin typeface="MyriadPro-Regular"/>
              </a:rPr>
              <a:t>Reperfusionand</a:t>
            </a:r>
            <a:r>
              <a:rPr lang="en-IN" sz="2000" dirty="0" smtClean="0">
                <a:solidFill>
                  <a:srgbClr val="C00000"/>
                </a:solidFill>
                <a:latin typeface="MyriadPro-Regular"/>
              </a:rPr>
              <a:t/>
            </a:r>
            <a:br>
              <a:rPr lang="en-IN" sz="2000" dirty="0" smtClean="0">
                <a:solidFill>
                  <a:srgbClr val="C00000"/>
                </a:solidFill>
                <a:latin typeface="MyriadPro-Regular"/>
              </a:rPr>
            </a:br>
            <a:r>
              <a:rPr lang="en-IN" sz="2000" dirty="0" smtClean="0">
                <a:solidFill>
                  <a:srgbClr val="C00000"/>
                </a:solidFill>
                <a:latin typeface="MyriadPro-Regular"/>
              </a:rPr>
              <a:t> </a:t>
            </a:r>
            <a:r>
              <a:rPr lang="en-IN" sz="2000" dirty="0" err="1" smtClean="0">
                <a:solidFill>
                  <a:srgbClr val="C00000"/>
                </a:solidFill>
                <a:latin typeface="MyriadPro-Regular"/>
              </a:rPr>
              <a:t>Pharmaco</a:t>
            </a:r>
            <a:r>
              <a:rPr lang="en-IN" sz="2000" dirty="0" smtClean="0">
                <a:solidFill>
                  <a:srgbClr val="C00000"/>
                </a:solidFill>
                <a:latin typeface="MyriadPro-Regular"/>
              </a:rPr>
              <a:t>-invasive Approach in </a:t>
            </a:r>
            <a:r>
              <a:rPr lang="en-IN" sz="2000" dirty="0" err="1" smtClean="0">
                <a:solidFill>
                  <a:srgbClr val="C00000"/>
                </a:solidFill>
                <a:latin typeface="MyriadPro-Regular"/>
              </a:rPr>
              <a:t>PatientsPresenting</a:t>
            </a:r>
            <a:r>
              <a:rPr lang="en-IN" sz="2000" dirty="0" smtClean="0">
                <a:solidFill>
                  <a:srgbClr val="C00000"/>
                </a:solidFill>
                <a:latin typeface="MyriadPro-Regular"/>
              </a:rPr>
              <a:t> with Chest Pain Diagnosed as STEMI(ST elevation myocardial infarction) in an Indian Setting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5638800"/>
            <a:ext cx="3051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smtClean="0">
                <a:latin typeface="Arial" pitchFamily="34" charset="0"/>
                <a:cs typeface="Arial" pitchFamily="34" charset="0"/>
              </a:rPr>
              <a:t>© JAPI • JUNE 2014 • VOL . 62</a:t>
            </a:r>
            <a:endParaRPr lang="en-IN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4622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factors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 ESTIMATED SYSTEM DELAY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NON PCI CENTRE    -   LONG TRANSFER DELAY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 PATIENT RELATED DELAY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 HOSPITAL LYSIS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  PATIENT RISK PROFILE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VERY SICK PATIENT AND PRACTICAL PROBLEM IN IMMEDIATE PCI &amp; LACK  OF SUPPORT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YOUNG PATIENT, HUGE THROMBUS BURDEN, ECTATIC LARGE CORONARIES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4.  PATIENT BLEEDING RISK</a:t>
            </a:r>
          </a:p>
          <a:p>
            <a:pPr>
              <a:lnSpc>
                <a:spcPct val="1500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128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Registry data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20000 patients </a:t>
            </a:r>
            <a:b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 PCI  IN CLINICAL PRACTICE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601980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Jan.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731838"/>
          </a:xfrm>
        </p:spPr>
        <p:txBody>
          <a:bodyPr>
            <a:no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US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MESSAGE</a:t>
            </a:r>
            <a:endParaRPr lang="en-US" sz="4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8077200" cy="4648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In a real-world setting , high five-year survival rates for STEMI patients were observed,  provided they were treated with either primary PCI or with a </a:t>
            </a:r>
            <a:r>
              <a:rPr lang="en-US" sz="2000" dirty="0" err="1" smtClean="0">
                <a:latin typeface="Berlin Sans FB" pitchFamily="34" charset="0"/>
                <a:ea typeface="ＭＳ Ｐゴシック"/>
                <a:cs typeface="ＭＳ Ｐゴシック"/>
              </a:rPr>
              <a:t>pharmaco</a:t>
            </a: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-invasive strategy. 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The </a:t>
            </a:r>
            <a:r>
              <a:rPr lang="en-US" sz="2000" dirty="0" err="1" smtClean="0">
                <a:latin typeface="Berlin Sans FB" pitchFamily="34" charset="0"/>
                <a:ea typeface="ＭＳ Ｐゴシック"/>
                <a:cs typeface="ＭＳ Ｐゴシック"/>
              </a:rPr>
              <a:t>pharmaco</a:t>
            </a: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-invasive strategy yielded results that were at least as good as those of primary PCI.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Overall, in the absence of contraindication, and considering the potential difficulty of implementing a 24/7 emergency PCI service in some settings, a </a:t>
            </a:r>
            <a:r>
              <a:rPr lang="en-US" sz="2000" dirty="0" err="1" smtClean="0">
                <a:latin typeface="Berlin Sans FB" pitchFamily="34" charset="0"/>
                <a:ea typeface="ＭＳ Ｐゴシック"/>
                <a:cs typeface="ＭＳ Ｐゴシック"/>
              </a:rPr>
              <a:t>pharmaco</a:t>
            </a: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-invasive strategy seems to represent a safe alternative to primary PCI.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2672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Thank you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49225" y="769937"/>
            <a:ext cx="5027613" cy="635000"/>
          </a:xfrm>
          <a:prstGeom prst="rect">
            <a:avLst/>
          </a:prstGeom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IN" sz="2800" dirty="0">
                <a:solidFill>
                  <a:srgbClr val="C00000"/>
                </a:solidFill>
                <a:latin typeface="Berlin Sans FB" pitchFamily="34" charset="0"/>
                <a:ea typeface="+mj-ea"/>
                <a:cs typeface="+mj-cs"/>
              </a:rPr>
              <a:t>PAMI IN INDIA - LIMITATIONS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7038" y="1316037"/>
            <a:ext cx="4381500" cy="4475163"/>
          </a:xfrm>
          <a:prstGeom prst="rect">
            <a:avLst/>
          </a:prstGeom>
        </p:spPr>
        <p:txBody>
          <a:bodyPr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+mn-ea"/>
                <a:cs typeface="+mn-cs"/>
              </a:rPr>
              <a:t>&lt;10% eligible, &lt;41% before 4 hrs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ＭＳ Ｐゴシック" pitchFamily="34" charset="-128"/>
                <a:cs typeface="+mn-cs"/>
              </a:rPr>
              <a:t>500 </a:t>
            </a:r>
            <a:r>
              <a:rPr lang="en-US" sz="2200" dirty="0" err="1" smtClean="0">
                <a:solidFill>
                  <a:srgbClr val="002060"/>
                </a:solidFill>
                <a:latin typeface="Berlin Sans FB" pitchFamily="34" charset="0"/>
                <a:ea typeface="ＭＳ Ｐゴシック" pitchFamily="34" charset="-128"/>
                <a:cs typeface="+mn-cs"/>
              </a:rPr>
              <a:t>centres</a:t>
            </a:r>
            <a:endParaRPr lang="en-US" sz="2200" dirty="0">
              <a:solidFill>
                <a:srgbClr val="002060"/>
              </a:solidFill>
              <a:latin typeface="Berlin Sans FB" pitchFamily="34" charset="0"/>
              <a:ea typeface="ＭＳ Ｐゴシック" pitchFamily="34" charset="-128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+mn-ea"/>
                <a:cs typeface="+mn-cs"/>
              </a:rPr>
              <a:t>CAD burden 32 million patients,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+mn-ea"/>
                <a:cs typeface="+mn-cs"/>
              </a:rPr>
              <a:t>        &gt; 3 million ACS.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+mn-ea"/>
                <a:cs typeface="+mn-cs"/>
              </a:rPr>
              <a:t>Speed of reperfusion is a key.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ＭＳ Ｐゴシック" pitchFamily="34" charset="-128"/>
                <a:cs typeface="+mn-cs"/>
              </a:rPr>
              <a:t>DBT  &lt;90 min.  -  33% in PCI </a:t>
            </a:r>
            <a:r>
              <a:rPr lang="en-US" sz="2200" dirty="0" err="1" smtClean="0">
                <a:solidFill>
                  <a:srgbClr val="002060"/>
                </a:solidFill>
                <a:latin typeface="Berlin Sans FB" pitchFamily="34" charset="0"/>
                <a:ea typeface="ＭＳ Ｐゴシック" pitchFamily="34" charset="-128"/>
                <a:cs typeface="+mn-cs"/>
              </a:rPr>
              <a:t>centres</a:t>
            </a: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ＭＳ Ｐゴシック" pitchFamily="34" charset="-128"/>
                <a:cs typeface="+mn-cs"/>
              </a:rPr>
              <a:t>.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+mn-ea"/>
                <a:cs typeface="+mn-cs"/>
              </a:rPr>
              <a:t>NRMI – 3 / 4       DBT    &lt;90 (4.2%)      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+mn-ea"/>
                <a:cs typeface="+mn-cs"/>
              </a:rPr>
              <a:t>&lt;120 (16.2%) in transfer patients.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ＭＳ Ｐゴシック" pitchFamily="34" charset="-128"/>
                <a:cs typeface="+mn-cs"/>
              </a:rPr>
              <a:t>Create Registry  India – 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2060"/>
                </a:solidFill>
                <a:latin typeface="Berlin Sans FB" pitchFamily="34" charset="0"/>
                <a:ea typeface="ＭＳ Ｐゴシック" pitchFamily="34" charset="-128"/>
                <a:cs typeface="+mn-cs"/>
              </a:rPr>
              <a:t>       Time to reach hospital 300 min.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IN" sz="2200" dirty="0">
              <a:solidFill>
                <a:srgbClr val="002060"/>
              </a:solidFill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793226" y="1143000"/>
            <a:ext cx="4350774" cy="639762"/>
          </a:xfrm>
        </p:spPr>
        <p:txBody>
          <a:bodyPr>
            <a:normAutofit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en-US" sz="3200" b="0" dirty="0" smtClean="0">
                <a:solidFill>
                  <a:srgbClr val="C00000"/>
                </a:solidFill>
                <a:latin typeface="Berlin Sans FB" pitchFamily="34" charset="0"/>
              </a:rPr>
              <a:t>Traffic Jams In India</a:t>
            </a:r>
          </a:p>
        </p:txBody>
      </p:sp>
      <p:pic>
        <p:nvPicPr>
          <p:cNvPr id="5" name="Picture 7" descr="Traffic J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538" y="4056063"/>
            <a:ext cx="2014537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n%20our%20half%20day%20excursion%20into%20Sohna,%20%20%20%20%20%20a%20typical%20traffic%20jam%20-%20I%20took%20this%20from%20our%20BUS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1350" y="4056063"/>
            <a:ext cx="1828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untitled Jablp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0670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600200"/>
          </a:xfrm>
        </p:spPr>
        <p:txBody>
          <a:bodyPr>
            <a:noAutofit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en-US" sz="4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Feasibility of</a:t>
            </a:r>
            <a:br>
              <a:rPr lang="en-US" sz="4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en-US" sz="4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Primary PCI vs. </a:t>
            </a:r>
            <a:r>
              <a:rPr lang="en-US" sz="48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thrombolysis</a:t>
            </a:r>
            <a:r>
              <a:rPr lang="en-US" sz="4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133600"/>
            <a:ext cx="8229600" cy="4191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800" dirty="0" smtClean="0">
                <a:latin typeface="Berlin Sans FB" pitchFamily="34" charset="0"/>
                <a:ea typeface="ＭＳ Ｐゴシック"/>
                <a:cs typeface="ＭＳ Ｐゴシック"/>
              </a:rPr>
              <a:t>No  </a:t>
            </a:r>
            <a:r>
              <a:rPr lang="en-US" sz="2800" dirty="0" err="1" smtClean="0">
                <a:latin typeface="Berlin Sans FB" pitchFamily="34" charset="0"/>
                <a:ea typeface="ＭＳ Ｐゴシック"/>
                <a:cs typeface="ＭＳ Ｐゴシック"/>
              </a:rPr>
              <a:t>cath</a:t>
            </a:r>
            <a:r>
              <a:rPr lang="en-US" sz="2800" dirty="0" smtClean="0">
                <a:latin typeface="Berlin Sans FB" pitchFamily="34" charset="0"/>
                <a:ea typeface="ＭＳ Ｐゴシック"/>
                <a:cs typeface="ＭＳ Ｐゴシック"/>
              </a:rPr>
              <a:t>-lab facility in rural areas</a:t>
            </a:r>
          </a:p>
          <a:p>
            <a:pPr algn="just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800" dirty="0" smtClean="0">
                <a:latin typeface="Berlin Sans FB" pitchFamily="34" charset="0"/>
                <a:ea typeface="ＭＳ Ｐゴシック"/>
                <a:cs typeface="ＭＳ Ｐゴシック"/>
              </a:rPr>
              <a:t>Centers with </a:t>
            </a:r>
            <a:r>
              <a:rPr lang="en-US" sz="2800" dirty="0" err="1" smtClean="0">
                <a:latin typeface="Berlin Sans FB" pitchFamily="34" charset="0"/>
                <a:ea typeface="ＭＳ Ｐゴシック"/>
                <a:cs typeface="ＭＳ Ｐゴシック"/>
              </a:rPr>
              <a:t>cath</a:t>
            </a:r>
            <a:r>
              <a:rPr lang="en-US" sz="2800" dirty="0" smtClean="0">
                <a:latin typeface="Berlin Sans FB" pitchFamily="34" charset="0"/>
                <a:ea typeface="ＭＳ Ｐゴシック"/>
                <a:cs typeface="ＭＳ Ｐゴシック"/>
              </a:rPr>
              <a:t>-lab facility – </a:t>
            </a:r>
          </a:p>
          <a:p>
            <a:pPr algn="just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800" dirty="0" smtClean="0">
                <a:latin typeface="Berlin Sans FB" pitchFamily="34" charset="0"/>
                <a:ea typeface="ＭＳ Ｐゴシック"/>
                <a:cs typeface="ＭＳ Ｐゴシック"/>
              </a:rPr>
              <a:t>	round the-clock availability of trained personnel</a:t>
            </a:r>
          </a:p>
          <a:p>
            <a:pPr algn="just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800" dirty="0" smtClean="0">
                <a:latin typeface="Berlin Sans FB" pitchFamily="34" charset="0"/>
                <a:ea typeface="ＭＳ Ｐゴシック"/>
                <a:cs typeface="ＭＳ Ｐゴシック"/>
              </a:rPr>
              <a:t>Instead, timely and even pre-hospital administration of thrombolytic is a more feasible strategy.</a:t>
            </a:r>
          </a:p>
          <a:p>
            <a:pPr algn="just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800" dirty="0" smtClean="0">
                <a:latin typeface="Berlin Sans FB" pitchFamily="34" charset="0"/>
                <a:ea typeface="ＭＳ Ｐゴシック"/>
                <a:cs typeface="ＭＳ Ｐゴシック"/>
              </a:rPr>
              <a:t>3rd gen agents,</a:t>
            </a:r>
          </a:p>
          <a:p>
            <a:pPr algn="just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800" dirty="0" smtClean="0">
                <a:latin typeface="Berlin Sans FB" pitchFamily="34" charset="0"/>
                <a:ea typeface="ＭＳ Ｐゴシック"/>
                <a:cs typeface="ＭＳ Ｐゴシック"/>
              </a:rPr>
              <a:t>Bolus administration.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08735" cy="1295400"/>
          </a:xfrm>
        </p:spPr>
        <p:txBody>
          <a:bodyPr>
            <a:noAutofit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en-US" sz="4000" b="0" dirty="0" smtClean="0">
                <a:solidFill>
                  <a:srgbClr val="C00000"/>
                </a:solidFill>
                <a:latin typeface="Berlin Sans FB" pitchFamily="34" charset="0"/>
              </a:rPr>
              <a:t>Place of </a:t>
            </a:r>
            <a:r>
              <a:rPr lang="en-US" sz="4000" b="0" dirty="0" err="1" smtClean="0">
                <a:solidFill>
                  <a:srgbClr val="C00000"/>
                </a:solidFill>
                <a:latin typeface="Berlin Sans FB" pitchFamily="34" charset="0"/>
              </a:rPr>
              <a:t>thrombolytics</a:t>
            </a:r>
            <a:r>
              <a:rPr lang="en-US" sz="4000" b="0" dirty="0" smtClean="0">
                <a:solidFill>
                  <a:srgbClr val="C00000"/>
                </a:solidFill>
                <a:latin typeface="Berlin Sans FB" pitchFamily="34" charset="0"/>
              </a:rPr>
              <a:t> in the</a:t>
            </a:r>
            <a:br>
              <a:rPr lang="en-US" sz="4000" b="0" dirty="0" smtClean="0">
                <a:solidFill>
                  <a:srgbClr val="C00000"/>
                </a:solidFill>
                <a:latin typeface="Berlin Sans FB" pitchFamily="34" charset="0"/>
              </a:rPr>
            </a:br>
            <a:r>
              <a:rPr lang="en-US" sz="4000" b="0" dirty="0" smtClean="0">
                <a:solidFill>
                  <a:srgbClr val="C00000"/>
                </a:solidFill>
                <a:latin typeface="Berlin Sans FB" pitchFamily="34" charset="0"/>
              </a:rPr>
              <a:t>era of PCI 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382000" cy="461645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	</a:t>
            </a:r>
            <a:r>
              <a:rPr lang="en-US" sz="2000" dirty="0" err="1" smtClean="0">
                <a:latin typeface="Berlin Sans FB" pitchFamily="34" charset="0"/>
                <a:ea typeface="ＭＳ Ｐゴシック"/>
                <a:cs typeface="ＭＳ Ｐゴシック"/>
              </a:rPr>
              <a:t>Fibrinolytic</a:t>
            </a: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 therapy - within 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  <a:ea typeface="ＭＳ Ｐゴシック"/>
                <a:cs typeface="ＭＳ Ｐゴシック"/>
              </a:rPr>
              <a:t>30 minutes </a:t>
            </a: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of hospital arrival at 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  <a:ea typeface="ＭＳ Ｐゴシック"/>
                <a:cs typeface="ＭＳ Ｐゴシック"/>
              </a:rPr>
              <a:t>non-PCI </a:t>
            </a: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capable hospitals when the anticipated First medical contact to device time at the PCI capable hospital exceeds 120 minutes because of unavoidable delays </a:t>
            </a:r>
            <a:r>
              <a:rPr lang="en-US" sz="2000" i="1" dirty="0" smtClean="0">
                <a:latin typeface="Berlin Sans FB" pitchFamily="34" charset="0"/>
                <a:ea typeface="ＭＳ Ｐゴシック"/>
                <a:cs typeface="ＭＳ Ｐゴシック"/>
              </a:rPr>
              <a:t>– </a:t>
            </a:r>
          </a:p>
          <a:p>
            <a:pPr algn="r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000" i="1" dirty="0" smtClean="0">
                <a:latin typeface="Berlin Sans FB" pitchFamily="34" charset="0"/>
                <a:ea typeface="ＭＳ Ｐゴシック"/>
                <a:cs typeface="ＭＳ Ｐゴシック"/>
              </a:rPr>
              <a:t>                                                                         ACC AHA 2013 Guidelines</a:t>
            </a:r>
          </a:p>
          <a:p>
            <a:pPr algn="just" eaLnBrk="1" hangingPunct="1">
              <a:lnSpc>
                <a:spcPct val="125000"/>
              </a:lnSpc>
            </a:pPr>
            <a:endParaRPr lang="en-US" sz="2000" i="1" dirty="0" smtClean="0">
              <a:latin typeface="Berlin Sans FB" pitchFamily="34" charset="0"/>
              <a:ea typeface="ＭＳ Ｐゴシック"/>
              <a:cs typeface="ＭＳ Ｐゴシック"/>
            </a:endParaRPr>
          </a:p>
          <a:p>
            <a:pPr algn="just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	</a:t>
            </a:r>
            <a:r>
              <a:rPr lang="en-US" sz="2000" dirty="0" err="1" smtClean="0">
                <a:latin typeface="Berlin Sans FB" pitchFamily="34" charset="0"/>
                <a:ea typeface="ＭＳ Ｐゴシック"/>
                <a:cs typeface="ＭＳ Ｐゴシック"/>
              </a:rPr>
              <a:t>Fibrinolytic</a:t>
            </a: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 therapy is recommended within 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  <a:ea typeface="ＭＳ Ｐゴシック"/>
                <a:cs typeface="ＭＳ Ｐゴシック"/>
              </a:rPr>
              <a:t>12 h</a:t>
            </a: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 of symptom onset in patients without contraindications if primary PCI cannot be performed by an experienced team within 120 min of FMC (IA), particularly if possible in a pre-hospital setting –</a:t>
            </a:r>
          </a:p>
          <a:p>
            <a:pPr algn="r" eaLnBrk="1" hangingPunct="1">
              <a:lnSpc>
                <a:spcPct val="125000"/>
              </a:lnSpc>
              <a:buFont typeface="Georgia" pitchFamily="18" charset="0"/>
              <a:buNone/>
            </a:pPr>
            <a:r>
              <a:rPr lang="en-US" sz="2000" dirty="0" smtClean="0">
                <a:latin typeface="Berlin Sans FB" pitchFamily="34" charset="0"/>
                <a:ea typeface="ＭＳ Ｐゴシック"/>
                <a:cs typeface="ＭＳ Ｐゴシック"/>
              </a:rPr>
              <a:t>                                                                                                     ESC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>
            <a:normAutofit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en-US" sz="3200" b="0" dirty="0" smtClean="0">
                <a:solidFill>
                  <a:srgbClr val="C00000"/>
                </a:solidFill>
                <a:latin typeface="Berlin Sans FB" pitchFamily="34" charset="0"/>
              </a:rPr>
              <a:t>CAPTIM trial: Pre-hospital </a:t>
            </a:r>
            <a:r>
              <a:rPr lang="en-US" sz="3200" b="0" dirty="0" err="1" smtClean="0">
                <a:solidFill>
                  <a:srgbClr val="C00000"/>
                </a:solidFill>
                <a:latin typeface="Berlin Sans FB" pitchFamily="34" charset="0"/>
              </a:rPr>
              <a:t>thrombolysis</a:t>
            </a:r>
            <a:r>
              <a:rPr lang="en-US" sz="3200" b="0" dirty="0" smtClean="0">
                <a:solidFill>
                  <a:srgbClr val="C00000"/>
                </a:solidFill>
                <a:latin typeface="Berlin Sans FB" pitchFamily="34" charset="0"/>
              </a:rPr>
              <a:t> within 2 hours is superior to Primary PCI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48006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002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962400"/>
            <a:ext cx="1905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62600" y="1828800"/>
            <a:ext cx="327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AU" sz="2000" dirty="0">
                <a:solidFill>
                  <a:srgbClr val="000000"/>
                </a:solidFill>
                <a:latin typeface="Berlin Sans FB" pitchFamily="34" charset="0"/>
              </a:rPr>
              <a:t>Patients randomized &lt;2 hrs had lower 30-day mortality with pre-hospital </a:t>
            </a:r>
            <a:r>
              <a:rPr lang="en-AU" sz="2000" dirty="0" err="1">
                <a:solidFill>
                  <a:srgbClr val="000000"/>
                </a:solidFill>
                <a:latin typeface="Berlin Sans FB" pitchFamily="34" charset="0"/>
              </a:rPr>
              <a:t>thrombolysis</a:t>
            </a:r>
            <a:r>
              <a:rPr lang="en-AU" sz="2000" dirty="0">
                <a:solidFill>
                  <a:srgbClr val="000000"/>
                </a:solidFill>
                <a:latin typeface="Berlin Sans FB" pitchFamily="34" charset="0"/>
              </a:rPr>
              <a:t> by TNK-</a:t>
            </a:r>
            <a:r>
              <a:rPr lang="en-AU" sz="2000" dirty="0" err="1">
                <a:solidFill>
                  <a:srgbClr val="000000"/>
                </a:solidFill>
                <a:latin typeface="Berlin Sans FB" pitchFamily="34" charset="0"/>
              </a:rPr>
              <a:t>tPA</a:t>
            </a:r>
            <a:r>
              <a:rPr lang="en-AU" sz="2000" dirty="0">
                <a:solidFill>
                  <a:srgbClr val="000000"/>
                </a:solidFill>
                <a:latin typeface="Berlin Sans FB" pitchFamily="34" charset="0"/>
              </a:rPr>
              <a:t> compared to primary PCI (2.2% versus 5.7%, P=0.058), whereas mortality was similar in patients randomized &gt;2 hours (5.9% versus 3.7%, P=0.47). </a:t>
            </a:r>
            <a:endParaRPr lang="en-US" sz="200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6172200" y="62484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 dirty="0">
                <a:solidFill>
                  <a:srgbClr val="000000"/>
                </a:solidFill>
                <a:latin typeface="Berlin Sans FB" pitchFamily="34" charset="0"/>
              </a:rPr>
              <a:t>Cir. 2003; 108; 2851-2856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5029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90000"/>
              </a:lnSpc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Two Registries &amp; Four Studies showed a different path</a:t>
            </a:r>
          </a:p>
          <a:p>
            <a:pPr algn="just" eaLnBrk="1" hangingPunct="1">
              <a:lnSpc>
                <a:spcPct val="190000"/>
              </a:lnSpc>
              <a:spcBef>
                <a:spcPts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 Vienna Registry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1053 patients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(Circulation 2006)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90000"/>
              </a:lnSpc>
              <a:spcBef>
                <a:spcPts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FAST-MI Registry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(223 Centres,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1714patients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(Circulation 2008)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90000"/>
              </a:lnSpc>
              <a:spcBef>
                <a:spcPts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GRACIA-2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(Comparison with PPCI) 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212 patients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E.H. Journal (2007)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190000"/>
              </a:lnSpc>
              <a:spcBef>
                <a:spcPts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TRANSFER-AMI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(Comparison with Conservative use of PCI)(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1060 patients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r" eaLnBrk="1" hangingPunct="1">
              <a:lnSpc>
                <a:spcPct val="190000"/>
              </a:lnSpc>
              <a:spcBef>
                <a:spcPts val="0"/>
              </a:spcBef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Presented at ACC 2008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90000"/>
              </a:lnSpc>
              <a:spcBef>
                <a:spcPts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NORDISTEMI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(Immediate PCI Vs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Ischaemia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guided PCI) 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226 patients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>
              <a:lnSpc>
                <a:spcPct val="190000"/>
              </a:lnSpc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					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JAM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Coll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Cardiol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2010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90000"/>
              </a:lnSpc>
              <a:spcBef>
                <a:spcPts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STREAM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Fibrinolysis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Primary PCI ) 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1892 patients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 Engl J Med 2013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90000"/>
              </a:lnSpc>
              <a:spcBef>
                <a:spcPts val="0"/>
              </a:spcBef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Pharmacoinvasive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Strategy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825</TotalTime>
  <Words>1417</Words>
  <Application>Microsoft Office PowerPoint</Application>
  <PresentationFormat>On-screen Show (4:3)</PresentationFormat>
  <Paragraphs>218</Paragraphs>
  <Slides>43</Slides>
  <Notes>6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Concourse</vt:lpstr>
      <vt:lpstr>Chart</vt:lpstr>
      <vt:lpstr>Acrobat Document</vt:lpstr>
      <vt:lpstr>Pharmaco invasive  PCI</vt:lpstr>
      <vt:lpstr>PowerPoint Presentation</vt:lpstr>
      <vt:lpstr>CREATE data in context</vt:lpstr>
      <vt:lpstr>PowerPoint Presentation</vt:lpstr>
      <vt:lpstr>Traffic Jams In India</vt:lpstr>
      <vt:lpstr>Feasibility of Primary PCI vs. thrombolysis </vt:lpstr>
      <vt:lpstr>Place of thrombolytics in the era of PCI </vt:lpstr>
      <vt:lpstr>CAPTIM trial: Pre-hospital thrombolysis within 2 hours is superior to Primary PCI</vt:lpstr>
      <vt:lpstr>Pharmacoinvasive  Strategy </vt:lpstr>
      <vt:lpstr>The Vienna Registry</vt:lpstr>
      <vt:lpstr>GRACIA 2</vt:lpstr>
      <vt:lpstr>GRACIA -2 TRIAL</vt:lpstr>
      <vt:lpstr>PowerPoint Presentation</vt:lpstr>
      <vt:lpstr>STREAM Trial Fibrinolysis or Primary PCI in ST-Segment Elevation Myocardial Infarction</vt:lpstr>
      <vt:lpstr>STREAM Trial  Fibrinolysis or Primary PCI in ST-Segment Elevation Myocardial Infarction</vt:lpstr>
      <vt:lpstr>Five-Year Survival in Patients with STEMI According to Modalities of Reperfusion Therapy: FAST-MI Study</vt:lpstr>
      <vt:lpstr>Baseline characteristics, early management and in-hospital complications</vt:lpstr>
      <vt:lpstr>Five-year outcome according to use and type of reperfusion therapy</vt:lpstr>
      <vt:lpstr>Five-year outcome according to use and type of reperfusion therapy</vt:lpstr>
      <vt:lpstr>NORDISTEMI</vt:lpstr>
      <vt:lpstr>NORDISTEMI</vt:lpstr>
      <vt:lpstr>PowerPoint Presentation</vt:lpstr>
      <vt:lpstr>STREAM -1year followup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Young patient with MI</vt:lpstr>
      <vt:lpstr>PowerPoint Presentation</vt:lpstr>
      <vt:lpstr>PowerPoint Presentation</vt:lpstr>
      <vt:lpstr>Data So Far</vt:lpstr>
      <vt:lpstr>PowerPoint Presentation</vt:lpstr>
      <vt:lpstr>PowerPoint Presentation</vt:lpstr>
      <vt:lpstr>PowerPoint Presentation</vt:lpstr>
      <vt:lpstr>2013 Consensus Statement for Early Reperfusionand  Pharmaco-invasive Approach in PatientsPresenting with Chest Pain Diagnosed as STEMI(ST elevation myocardial infarction) in an Indian Setting</vt:lpstr>
      <vt:lpstr>Registry data 20000 patients  PI PCI  IN CLINICAL PRACTICE</vt:lpstr>
      <vt:lpstr>MESSAGE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Lyse now Stent Later</dc:title>
  <dc:creator>Rajasekharan, T</dc:creator>
  <cp:lastModifiedBy>AM AUDIOVISUALS</cp:lastModifiedBy>
  <cp:revision>134</cp:revision>
  <dcterms:created xsi:type="dcterms:W3CDTF">2006-08-16T00:00:00Z</dcterms:created>
  <dcterms:modified xsi:type="dcterms:W3CDTF">2015-02-15T03:12:15Z</dcterms:modified>
</cp:coreProperties>
</file>