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6" r:id="rId2"/>
    <p:sldId id="462" r:id="rId3"/>
    <p:sldId id="421" r:id="rId4"/>
    <p:sldId id="477" r:id="rId5"/>
    <p:sldId id="428" r:id="rId6"/>
    <p:sldId id="467" r:id="rId7"/>
    <p:sldId id="468" r:id="rId8"/>
    <p:sldId id="469" r:id="rId9"/>
    <p:sldId id="470" r:id="rId10"/>
    <p:sldId id="471" r:id="rId11"/>
    <p:sldId id="478" r:id="rId12"/>
    <p:sldId id="472" r:id="rId13"/>
    <p:sldId id="473" r:id="rId14"/>
    <p:sldId id="474" r:id="rId15"/>
    <p:sldId id="475" r:id="rId16"/>
    <p:sldId id="480" r:id="rId17"/>
    <p:sldId id="476" r:id="rId18"/>
    <p:sldId id="348" r:id="rId19"/>
    <p:sldId id="349" r:id="rId20"/>
    <p:sldId id="350" r:id="rId21"/>
    <p:sldId id="424" r:id="rId22"/>
    <p:sldId id="425" r:id="rId23"/>
    <p:sldId id="351" r:id="rId24"/>
    <p:sldId id="352" r:id="rId25"/>
    <p:sldId id="354" r:id="rId26"/>
    <p:sldId id="355" r:id="rId27"/>
    <p:sldId id="356" r:id="rId28"/>
    <p:sldId id="357" r:id="rId29"/>
    <p:sldId id="479" r:id="rId30"/>
    <p:sldId id="410" r:id="rId31"/>
    <p:sldId id="358" r:id="rId32"/>
    <p:sldId id="359" r:id="rId33"/>
    <p:sldId id="360" r:id="rId34"/>
    <p:sldId id="361" r:id="rId35"/>
    <p:sldId id="362" r:id="rId36"/>
    <p:sldId id="363" r:id="rId37"/>
    <p:sldId id="461" r:id="rId38"/>
    <p:sldId id="364" r:id="rId39"/>
    <p:sldId id="365" r:id="rId40"/>
    <p:sldId id="423" r:id="rId41"/>
    <p:sldId id="366" r:id="rId42"/>
    <p:sldId id="42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94660"/>
  </p:normalViewPr>
  <p:slideViewPr>
    <p:cSldViewPr>
      <p:cViewPr>
        <p:scale>
          <a:sx n="42" d="100"/>
          <a:sy n="42" d="100"/>
        </p:scale>
        <p:origin x="-212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B5D39-007A-47F4-9F64-51D131BC1B3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978B9-ED1E-4795-8CA6-E79EAEEC9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4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78B9-ED1E-4795-8CA6-E79EAEEC9E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78B9-ED1E-4795-8CA6-E79EAEEC9E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78B9-ED1E-4795-8CA6-E79EAEEC9E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78B9-ED1E-4795-8CA6-E79EAEEC9E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78B9-ED1E-4795-8CA6-E79EAEEC9E1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4B86-0F57-4454-BFAD-EC251D4D8A3E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0A0F-D90E-4532-9FCD-A5A1616518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599"/>
            <a:ext cx="8534400" cy="121920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Guide wires in CTO PCI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4648200"/>
            <a:ext cx="70104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Dr.C.G.Bahuleyan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MD,DM, FRCP(UK), FSCAI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Former Professor &amp; Head, Department of Cardiology,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Medical College and Hospital, Trivandrum)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Chairman –Cardiovascular Centre,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Ananthapuri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Hospitals and Research Institute, Trivandrum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6" name="Picture 6" descr="AH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447800"/>
            <a:ext cx="5105400" cy="296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0104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Covers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600200"/>
            <a:ext cx="7010400" cy="452596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Polymer or plastic</a:t>
            </a:r>
          </a:p>
          <a:p>
            <a:r>
              <a:rPr lang="en-US" sz="2400" b="1" dirty="0" smtClean="0">
                <a:latin typeface="Arial Narrow" pitchFamily="34" charset="0"/>
              </a:rPr>
              <a:t>Provide lubricity</a:t>
            </a:r>
          </a:p>
          <a:p>
            <a:r>
              <a:rPr lang="en-US" sz="2400" b="1" dirty="0" smtClean="0">
                <a:latin typeface="Arial Narrow" pitchFamily="34" charset="0"/>
              </a:rPr>
              <a:t>Smooth tracking through </a:t>
            </a:r>
            <a:r>
              <a:rPr lang="en-US" sz="2400" b="1" dirty="0" err="1" smtClean="0">
                <a:latin typeface="Arial Narrow" pitchFamily="34" charset="0"/>
              </a:rPr>
              <a:t>tortuosity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4914" t="56054" r="12031" b="13646"/>
          <a:stretch>
            <a:fillRect/>
          </a:stretch>
        </p:blipFill>
        <p:spPr bwMode="auto">
          <a:xfrm>
            <a:off x="1600200" y="3733800"/>
            <a:ext cx="624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10200" cy="884238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Guide Wire Coating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t="13931" r="6061" b="10839"/>
          <a:stretch>
            <a:fillRect/>
          </a:stretch>
        </p:blipFill>
        <p:spPr bwMode="auto">
          <a:xfrm>
            <a:off x="838200" y="16002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34200" cy="1036638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Guide Wire-Coating</a:t>
            </a:r>
            <a:endParaRPr lang="en-US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t="21939"/>
          <a:stretch>
            <a:fillRect/>
          </a:stretch>
        </p:blipFill>
        <p:spPr bwMode="auto">
          <a:xfrm>
            <a:off x="1066799" y="1676400"/>
            <a:ext cx="7162801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5638800"/>
            <a:ext cx="1676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5638800"/>
            <a:ext cx="16764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0104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Tip Size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239000" cy="32766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Small</a:t>
            </a: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      Easier Lesion crossing</a:t>
            </a: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                                </a:t>
            </a:r>
            <a:r>
              <a:rPr lang="en-US" sz="2400" b="1" dirty="0" smtClean="0">
                <a:solidFill>
                  <a:srgbClr val="990000"/>
                </a:solidFill>
                <a:latin typeface="Arial Narrow" pitchFamily="34" charset="0"/>
              </a:rPr>
              <a:t>Tapered .009”tip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Tapered</a:t>
            </a: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    Narrow tip profile with torque </a:t>
            </a: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   and tip control 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Standard .014” tip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51366" t="30878" r="4918" b="14452"/>
          <a:stretch>
            <a:fillRect/>
          </a:stretch>
        </p:blipFill>
        <p:spPr bwMode="auto">
          <a:xfrm>
            <a:off x="5638800" y="21336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1628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What is penetration power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52596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Penetration Power = Tip Load/Tip Area</a:t>
            </a:r>
          </a:p>
          <a:p>
            <a:r>
              <a:rPr lang="en-US" sz="2400" b="1" dirty="0" smtClean="0">
                <a:latin typeface="Arial Narrow" pitchFamily="34" charset="0"/>
              </a:rPr>
              <a:t>Penetration Power = Tip Load/ (∏ (D/2)</a:t>
            </a:r>
            <a:r>
              <a:rPr lang="en-US" sz="2400" b="1" baseline="30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)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9174" t="69020" r="5193" b="12837"/>
          <a:stretch>
            <a:fillRect/>
          </a:stretch>
        </p:blipFill>
        <p:spPr bwMode="auto">
          <a:xfrm>
            <a:off x="1676400" y="2971800"/>
            <a:ext cx="541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944562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Wire  selection</a:t>
            </a:r>
            <a:endParaRPr lang="en-US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1105" t="22974" r="3186" b="4821"/>
          <a:stretch>
            <a:fillRect/>
          </a:stretch>
        </p:blipFill>
        <p:spPr bwMode="auto">
          <a:xfrm>
            <a:off x="533400" y="16002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 l="50000" t="30319" r="943" b="3507"/>
          <a:stretch>
            <a:fillRect/>
          </a:stretch>
        </p:blipFill>
        <p:spPr bwMode="auto">
          <a:xfrm>
            <a:off x="609600" y="16764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Guide wires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ATHLAB\My Documents\My Pictures\academic\cto\cgb given\1.JPG"/>
          <p:cNvPicPr>
            <a:picLocks noChangeAspect="1" noChangeArrowheads="1"/>
          </p:cNvPicPr>
          <p:nvPr/>
        </p:nvPicPr>
        <p:blipFill>
          <a:blip r:embed="rId2" cstate="print"/>
          <a:srcRect l="6116" t="32532" r="33574" b="25624"/>
          <a:stretch>
            <a:fillRect/>
          </a:stretch>
        </p:blipFill>
        <p:spPr bwMode="auto">
          <a:xfrm>
            <a:off x="609600" y="1371600"/>
            <a:ext cx="78486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381000"/>
            <a:ext cx="41148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Fielder wires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CATHLAB\My Documents\My Pictures\academic\cto\cgb given\11.JPG"/>
          <p:cNvPicPr>
            <a:picLocks noChangeAspect="1" noChangeArrowheads="1"/>
          </p:cNvPicPr>
          <p:nvPr/>
        </p:nvPicPr>
        <p:blipFill>
          <a:blip r:embed="rId2" cstate="print"/>
          <a:srcRect l="920" t="18715" r="38957" b="23184"/>
          <a:stretch>
            <a:fillRect/>
          </a:stretch>
        </p:blipFill>
        <p:spPr bwMode="auto">
          <a:xfrm>
            <a:off x="457200" y="1057469"/>
            <a:ext cx="8305800" cy="5343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ATHLAB\My Documents\My Pictures\academic\cto\cgb given\4.JPG"/>
          <p:cNvPicPr>
            <a:picLocks noChangeAspect="1" noChangeArrowheads="1"/>
          </p:cNvPicPr>
          <p:nvPr/>
        </p:nvPicPr>
        <p:blipFill>
          <a:blip r:embed="rId2" cstate="print"/>
          <a:srcRect l="5828" t="12220" r="32315" b="19832"/>
          <a:stretch>
            <a:fillRect/>
          </a:stretch>
        </p:blipFill>
        <p:spPr bwMode="auto">
          <a:xfrm>
            <a:off x="762000" y="1524000"/>
            <a:ext cx="78486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533400"/>
            <a:ext cx="44196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   </a:t>
            </a:r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Fielder XT-R</a:t>
            </a:r>
            <a:endParaRPr lang="en-US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1628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Guide Wire Components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162800" cy="452596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Arial Narrow" pitchFamily="34" charset="0"/>
              </a:rPr>
              <a:t>1. </a:t>
            </a:r>
            <a:r>
              <a:rPr lang="en-US" sz="2400" b="1" dirty="0" smtClean="0">
                <a:latin typeface="Arial Narrow" pitchFamily="34" charset="0"/>
              </a:rPr>
              <a:t>Core Material                  4. Tip Style</a:t>
            </a: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2. Core Diameter                5. Covers and Coils</a:t>
            </a: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3. Core Taper                      6. Coating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028" t="47705" r="19950" b="21746"/>
          <a:stretch>
            <a:fillRect/>
          </a:stretch>
        </p:blipFill>
        <p:spPr bwMode="auto">
          <a:xfrm>
            <a:off x="1600200" y="3733800"/>
            <a:ext cx="579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533400"/>
            <a:ext cx="5119605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Fielder XT-R, XT-A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6096000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Penetration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21503" b="24806"/>
          <a:stretch>
            <a:fillRect/>
          </a:stretch>
        </p:blipFill>
        <p:spPr bwMode="auto">
          <a:xfrm>
            <a:off x="457200" y="13716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103663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Black" pitchFamily="34" charset="0"/>
              </a:rPr>
              <a:t>Fielder XT may find micro channels which are not </a:t>
            </a:r>
            <a:r>
              <a:rPr lang="en-US" sz="2800" b="1" dirty="0" err="1" smtClean="0">
                <a:solidFill>
                  <a:srgbClr val="002060"/>
                </a:solidFill>
                <a:latin typeface="Arial Black" pitchFamily="34" charset="0"/>
              </a:rPr>
              <a:t>angiographically</a:t>
            </a:r>
            <a:r>
              <a:rPr lang="en-US" sz="2800" b="1" dirty="0" smtClean="0">
                <a:solidFill>
                  <a:srgbClr val="002060"/>
                </a:solidFill>
                <a:latin typeface="Arial Black" pitchFamily="34" charset="0"/>
              </a:rPr>
              <a:t> visible</a:t>
            </a:r>
            <a:endParaRPr lang="en-US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 t="28070" b="12281"/>
          <a:stretch>
            <a:fillRect/>
          </a:stretch>
        </p:blipFill>
        <p:spPr bwMode="auto">
          <a:xfrm>
            <a:off x="457200" y="1600200"/>
            <a:ext cx="83057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4876800" cy="868362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Knuckle wire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926" t="29508" r="926" b="4918"/>
          <a:stretch>
            <a:fillRect/>
          </a:stretch>
        </p:blipFill>
        <p:spPr bwMode="auto">
          <a:xfrm>
            <a:off x="533400" y="16002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19AE9-55B6-4723-B25E-113FA732A54E}" type="slidenum">
              <a:rPr lang="en-US" altLang="ja-JP" smtClean="0">
                <a:latin typeface="Arial" pitchFamily="34" charset="0"/>
                <a:cs typeface="Arial" pitchFamily="34" charset="0"/>
              </a:rPr>
              <a:pPr>
                <a:defRPr/>
              </a:pPr>
              <a:t>23</a:t>
            </a:fld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8" name="正方形/長方形 467"/>
          <p:cNvSpPr/>
          <p:nvPr/>
        </p:nvSpPr>
        <p:spPr>
          <a:xfrm>
            <a:off x="0" y="1619250"/>
            <a:ext cx="9144000" cy="249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9" name="角丸四角形 468"/>
          <p:cNvSpPr/>
          <p:nvPr/>
        </p:nvSpPr>
        <p:spPr>
          <a:xfrm>
            <a:off x="1955800" y="4351338"/>
            <a:ext cx="6805613" cy="1874837"/>
          </a:xfrm>
          <a:prstGeom prst="roundRect">
            <a:avLst>
              <a:gd name="adj" fmla="val 5515"/>
            </a:avLst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" name="AutoShape 255"/>
          <p:cNvSpPr>
            <a:spLocks noChangeArrowheads="1"/>
          </p:cNvSpPr>
          <p:nvPr/>
        </p:nvSpPr>
        <p:spPr bwMode="auto">
          <a:xfrm rot="-5400000" flipH="1" flipV="1">
            <a:off x="754063" y="2325687"/>
            <a:ext cx="484188" cy="754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39 w 21600"/>
              <a:gd name="T13" fmla="*/ 3039 h 21600"/>
              <a:gd name="T14" fmla="*/ 18561 w 21600"/>
              <a:gd name="T15" fmla="*/ 185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78" y="21600"/>
                </a:lnTo>
                <a:lnTo>
                  <a:pt x="1912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72" name="Rectangle 253"/>
          <p:cNvSpPr>
            <a:spLocks noChangeArrowheads="1"/>
          </p:cNvSpPr>
          <p:nvPr/>
        </p:nvSpPr>
        <p:spPr bwMode="auto">
          <a:xfrm flipH="1" flipV="1">
            <a:off x="3446463" y="2603500"/>
            <a:ext cx="349250" cy="19843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73" name="AutoShape 252"/>
          <p:cNvSpPr>
            <a:spLocks noChangeArrowheads="1"/>
          </p:cNvSpPr>
          <p:nvPr/>
        </p:nvSpPr>
        <p:spPr bwMode="auto">
          <a:xfrm rot="5400000">
            <a:off x="3329781" y="2783682"/>
            <a:ext cx="155575" cy="153988"/>
          </a:xfrm>
          <a:prstGeom prst="rtTriangl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74" name="Rectangle 175"/>
          <p:cNvSpPr>
            <a:spLocks noChangeArrowheads="1"/>
          </p:cNvSpPr>
          <p:nvPr/>
        </p:nvSpPr>
        <p:spPr bwMode="auto">
          <a:xfrm flipH="1" flipV="1">
            <a:off x="7059613" y="2474913"/>
            <a:ext cx="141287" cy="455612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75" name="AutoShape 177"/>
          <p:cNvSpPr>
            <a:spLocks noChangeArrowheads="1"/>
          </p:cNvSpPr>
          <p:nvPr/>
        </p:nvSpPr>
        <p:spPr bwMode="auto">
          <a:xfrm rot="-5400000" flipH="1" flipV="1">
            <a:off x="6069013" y="1935163"/>
            <a:ext cx="450850" cy="1536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20 w 21600"/>
              <a:gd name="T13" fmla="*/ 4120 h 21600"/>
              <a:gd name="T14" fmla="*/ 17480 w 21600"/>
              <a:gd name="T15" fmla="*/ 174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639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76" name="AutoShape 179"/>
          <p:cNvSpPr>
            <a:spLocks noChangeArrowheads="1"/>
          </p:cNvSpPr>
          <p:nvPr/>
        </p:nvSpPr>
        <p:spPr bwMode="auto">
          <a:xfrm rot="16200000" flipV="1">
            <a:off x="3318669" y="2467769"/>
            <a:ext cx="165100" cy="141288"/>
          </a:xfrm>
          <a:prstGeom prst="rtTriangl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77" name="AutoShape 181"/>
          <p:cNvSpPr>
            <a:spLocks noChangeArrowheads="1"/>
          </p:cNvSpPr>
          <p:nvPr/>
        </p:nvSpPr>
        <p:spPr bwMode="auto">
          <a:xfrm rot="-5400000" flipH="1" flipV="1">
            <a:off x="4157663" y="2205038"/>
            <a:ext cx="260350" cy="996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17 w 21600"/>
              <a:gd name="T13" fmla="*/ 3117 h 21600"/>
              <a:gd name="T14" fmla="*/ 18483 w 21600"/>
              <a:gd name="T15" fmla="*/ 184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634" y="21600"/>
                </a:lnTo>
                <a:lnTo>
                  <a:pt x="1896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78" name="Rectangle 183"/>
          <p:cNvSpPr>
            <a:spLocks noChangeArrowheads="1"/>
          </p:cNvSpPr>
          <p:nvPr/>
        </p:nvSpPr>
        <p:spPr bwMode="auto">
          <a:xfrm flipH="1" flipV="1">
            <a:off x="4783138" y="2576513"/>
            <a:ext cx="746125" cy="2571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79" name="Rectangle 184"/>
          <p:cNvSpPr>
            <a:spLocks noChangeArrowheads="1"/>
          </p:cNvSpPr>
          <p:nvPr/>
        </p:nvSpPr>
        <p:spPr bwMode="auto">
          <a:xfrm flipH="1" flipV="1">
            <a:off x="1371600" y="2459038"/>
            <a:ext cx="1960563" cy="4826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80" name="Rectangle 10"/>
          <p:cNvSpPr>
            <a:spLocks noChangeArrowheads="1"/>
          </p:cNvSpPr>
          <p:nvPr/>
        </p:nvSpPr>
        <p:spPr bwMode="auto">
          <a:xfrm>
            <a:off x="957263" y="2601913"/>
            <a:ext cx="26987" cy="203200"/>
          </a:xfrm>
          <a:prstGeom prst="rect">
            <a:avLst/>
          </a:prstGeom>
          <a:solidFill>
            <a:srgbClr val="C0C0C0">
              <a:alpha val="8588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81" name="Rectangle 11"/>
          <p:cNvSpPr>
            <a:spLocks noChangeArrowheads="1"/>
          </p:cNvSpPr>
          <p:nvPr/>
        </p:nvSpPr>
        <p:spPr bwMode="auto">
          <a:xfrm>
            <a:off x="1393825" y="2487613"/>
            <a:ext cx="44450" cy="414337"/>
          </a:xfrm>
          <a:prstGeom prst="rect">
            <a:avLst/>
          </a:prstGeom>
          <a:solidFill>
            <a:srgbClr val="C0C0C0">
              <a:alpha val="8588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82" name="Rectangle 12"/>
          <p:cNvSpPr>
            <a:spLocks noChangeArrowheads="1"/>
          </p:cNvSpPr>
          <p:nvPr/>
        </p:nvSpPr>
        <p:spPr bwMode="auto">
          <a:xfrm>
            <a:off x="603250" y="2619375"/>
            <a:ext cx="25400" cy="168275"/>
          </a:xfrm>
          <a:prstGeom prst="rect">
            <a:avLst/>
          </a:prstGeom>
          <a:solidFill>
            <a:srgbClr val="C0C0C0">
              <a:alpha val="8588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83" name="AutoShape 13"/>
          <p:cNvSpPr>
            <a:spLocks noChangeArrowheads="1"/>
          </p:cNvSpPr>
          <p:nvPr/>
        </p:nvSpPr>
        <p:spPr bwMode="auto">
          <a:xfrm>
            <a:off x="3333750" y="2478088"/>
            <a:ext cx="106363" cy="141287"/>
          </a:xfrm>
          <a:prstGeom prst="rtTriangle">
            <a:avLst/>
          </a:prstGeom>
          <a:gradFill rotWithShape="0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84" name="AutoShape 14"/>
          <p:cNvSpPr>
            <a:spLocks noChangeArrowheads="1"/>
          </p:cNvSpPr>
          <p:nvPr/>
        </p:nvSpPr>
        <p:spPr bwMode="auto">
          <a:xfrm flipV="1">
            <a:off x="3333750" y="2787650"/>
            <a:ext cx="115888" cy="131763"/>
          </a:xfrm>
          <a:prstGeom prst="rtTriangle">
            <a:avLst/>
          </a:prstGeom>
          <a:gradFill rotWithShape="0">
            <a:gsLst>
              <a:gs pos="0">
                <a:srgbClr val="454545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1175" y="2540000"/>
            <a:ext cx="131763" cy="327025"/>
            <a:chOff x="83" y="336"/>
            <a:chExt cx="20" cy="45"/>
          </a:xfrm>
        </p:grpSpPr>
        <p:sp>
          <p:nvSpPr>
            <p:cNvPr id="486" name="Arc 16"/>
            <p:cNvSpPr>
              <a:spLocks/>
            </p:cNvSpPr>
            <p:nvPr/>
          </p:nvSpPr>
          <p:spPr bwMode="auto">
            <a:xfrm flipH="1">
              <a:off x="83" y="336"/>
              <a:ext cx="20" cy="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487" name="Arc 17"/>
            <p:cNvSpPr>
              <a:spLocks/>
            </p:cNvSpPr>
            <p:nvPr/>
          </p:nvSpPr>
          <p:spPr bwMode="auto">
            <a:xfrm flipH="1" flipV="1">
              <a:off x="83" y="358"/>
              <a:ext cx="20" cy="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0" scaled="1"/>
            </a:gradFill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sp>
        <p:nvSpPr>
          <p:cNvPr id="488" name="Rectangle 18"/>
          <p:cNvSpPr>
            <a:spLocks noChangeArrowheads="1"/>
          </p:cNvSpPr>
          <p:nvPr/>
        </p:nvSpPr>
        <p:spPr bwMode="auto">
          <a:xfrm flipH="1" flipV="1">
            <a:off x="625475" y="2689225"/>
            <a:ext cx="26988" cy="26988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89" name="AutoShape 19"/>
          <p:cNvSpPr>
            <a:spLocks noChangeArrowheads="1"/>
          </p:cNvSpPr>
          <p:nvPr/>
        </p:nvSpPr>
        <p:spPr bwMode="auto">
          <a:xfrm rot="-5400000" flipH="1" flipV="1">
            <a:off x="643732" y="2680494"/>
            <a:ext cx="61912" cy="44450"/>
          </a:xfrm>
          <a:custGeom>
            <a:avLst/>
            <a:gdLst>
              <a:gd name="T0" fmla="*/ 77548 w 21600"/>
              <a:gd name="T1" fmla="*/ 1885 h 21600"/>
              <a:gd name="T2" fmla="*/ 51103 w 21600"/>
              <a:gd name="T3" fmla="*/ 3243 h 21600"/>
              <a:gd name="T4" fmla="*/ 14509 w 21600"/>
              <a:gd name="T5" fmla="*/ 1885 h 21600"/>
              <a:gd name="T6" fmla="*/ 5110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6 w 21600"/>
              <a:gd name="T13" fmla="*/ 4320 h 21600"/>
              <a:gd name="T14" fmla="*/ 18514 w 21600"/>
              <a:gd name="T15" fmla="*/ 1728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90" name="Rectangle 20"/>
          <p:cNvSpPr>
            <a:spLocks noChangeArrowheads="1"/>
          </p:cNvSpPr>
          <p:nvPr/>
        </p:nvSpPr>
        <p:spPr bwMode="auto">
          <a:xfrm flipH="1" flipV="1">
            <a:off x="696913" y="2671763"/>
            <a:ext cx="220662" cy="61912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91" name="AutoShape 21"/>
          <p:cNvSpPr>
            <a:spLocks noChangeArrowheads="1"/>
          </p:cNvSpPr>
          <p:nvPr/>
        </p:nvSpPr>
        <p:spPr bwMode="auto">
          <a:xfrm rot="-5400000" flipH="1" flipV="1">
            <a:off x="748506" y="2707482"/>
            <a:ext cx="61913" cy="0"/>
          </a:xfrm>
          <a:custGeom>
            <a:avLst/>
            <a:gdLst>
              <a:gd name="T0" fmla="*/ 90382 w 21600"/>
              <a:gd name="T1" fmla="*/ 0 h 21600"/>
              <a:gd name="T2" fmla="*/ 51101 w 21600"/>
              <a:gd name="T3" fmla="*/ 0 h 21600"/>
              <a:gd name="T4" fmla="*/ 0 w 21600"/>
              <a:gd name="T5" fmla="*/ 0 h 21600"/>
              <a:gd name="T6" fmla="*/ 5110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86 w 21600"/>
              <a:gd name="T13" fmla="*/ 0 h 21600"/>
              <a:gd name="T14" fmla="*/ 18514 w 21600"/>
              <a:gd name="T15" fmla="*/ 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37" y="21600"/>
                </a:lnTo>
                <a:lnTo>
                  <a:pt x="1956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92" name="Rectangle 22"/>
          <p:cNvSpPr>
            <a:spLocks noChangeArrowheads="1"/>
          </p:cNvSpPr>
          <p:nvPr/>
        </p:nvSpPr>
        <p:spPr bwMode="auto">
          <a:xfrm flipH="1" flipV="1">
            <a:off x="917575" y="2671763"/>
            <a:ext cx="42863" cy="61912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93" name="AutoShape 23"/>
          <p:cNvSpPr>
            <a:spLocks noChangeArrowheads="1"/>
          </p:cNvSpPr>
          <p:nvPr/>
        </p:nvSpPr>
        <p:spPr bwMode="auto">
          <a:xfrm rot="-5400000" flipH="1" flipV="1">
            <a:off x="1454151" y="2133600"/>
            <a:ext cx="150812" cy="1138237"/>
          </a:xfrm>
          <a:custGeom>
            <a:avLst/>
            <a:gdLst>
              <a:gd name="T0" fmla="*/ 547632661 w 21600"/>
              <a:gd name="T1" fmla="*/ 2147483647 h 21600"/>
              <a:gd name="T2" fmla="*/ 350226867 w 21600"/>
              <a:gd name="T3" fmla="*/ 2147483647 h 21600"/>
              <a:gd name="T4" fmla="*/ 118872448 w 21600"/>
              <a:gd name="T5" fmla="*/ 2147483647 h 21600"/>
              <a:gd name="T6" fmla="*/ 35022686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082 w 21600"/>
              <a:gd name="T13" fmla="*/ 5023 h 21600"/>
              <a:gd name="T14" fmla="*/ 16518 w 21600"/>
              <a:gd name="T15" fmla="*/ 165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400" y="21600"/>
                </a:lnTo>
                <a:lnTo>
                  <a:pt x="15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94" name="Rectangle 24"/>
          <p:cNvSpPr>
            <a:spLocks noChangeArrowheads="1"/>
          </p:cNvSpPr>
          <p:nvPr/>
        </p:nvSpPr>
        <p:spPr bwMode="auto">
          <a:xfrm flipH="1" flipV="1">
            <a:off x="2098675" y="2627313"/>
            <a:ext cx="26988" cy="150812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95" name="AutoShape 25"/>
          <p:cNvSpPr>
            <a:spLocks noChangeArrowheads="1"/>
          </p:cNvSpPr>
          <p:nvPr/>
        </p:nvSpPr>
        <p:spPr bwMode="auto">
          <a:xfrm rot="-5400000" flipH="1" flipV="1">
            <a:off x="2460625" y="2284413"/>
            <a:ext cx="168275" cy="838200"/>
          </a:xfrm>
          <a:custGeom>
            <a:avLst/>
            <a:gdLst>
              <a:gd name="T0" fmla="*/ 1994148894 w 21600"/>
              <a:gd name="T1" fmla="*/ 2147483647 h 21600"/>
              <a:gd name="T2" fmla="*/ 1059016463 w 21600"/>
              <a:gd name="T3" fmla="*/ 2147483647 h 21600"/>
              <a:gd name="T4" fmla="*/ 0 w 21600"/>
              <a:gd name="T5" fmla="*/ 2147483647 h 21600"/>
              <a:gd name="T6" fmla="*/ 105901646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74 w 21600"/>
              <a:gd name="T13" fmla="*/ 2274 h 21600"/>
              <a:gd name="T14" fmla="*/ 19326 w 21600"/>
              <a:gd name="T15" fmla="*/ 19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60" y="21600"/>
                </a:lnTo>
                <a:lnTo>
                  <a:pt x="2064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96" name="Rectangle 26"/>
          <p:cNvSpPr>
            <a:spLocks noChangeArrowheads="1"/>
          </p:cNvSpPr>
          <p:nvPr/>
        </p:nvSpPr>
        <p:spPr bwMode="auto">
          <a:xfrm flipH="1" flipV="1">
            <a:off x="4789488" y="2592388"/>
            <a:ext cx="741362" cy="220662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97" name="AutoShape 27"/>
          <p:cNvSpPr>
            <a:spLocks noChangeArrowheads="1"/>
          </p:cNvSpPr>
          <p:nvPr/>
        </p:nvSpPr>
        <p:spPr bwMode="auto">
          <a:xfrm rot="-5400000" flipH="1" flipV="1">
            <a:off x="6094412" y="1939926"/>
            <a:ext cx="398463" cy="15351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20 w 21600"/>
              <a:gd name="T13" fmla="*/ 4221 h 21600"/>
              <a:gd name="T14" fmla="*/ 17280 w 21600"/>
              <a:gd name="T15" fmla="*/ 173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841" y="21600"/>
                </a:lnTo>
                <a:lnTo>
                  <a:pt x="1675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98" name="Oval 28"/>
          <p:cNvSpPr>
            <a:spLocks noChangeArrowheads="1"/>
          </p:cNvSpPr>
          <p:nvPr/>
        </p:nvSpPr>
        <p:spPr bwMode="auto">
          <a:xfrm flipH="1" flipV="1">
            <a:off x="8848725" y="2663825"/>
            <a:ext cx="96838" cy="79375"/>
          </a:xfrm>
          <a:prstGeom prst="ellipse">
            <a:avLst/>
          </a:prstGeom>
          <a:gradFill rotWithShape="0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99" name="Rectangle 29"/>
          <p:cNvSpPr>
            <a:spLocks noChangeArrowheads="1"/>
          </p:cNvSpPr>
          <p:nvPr/>
        </p:nvSpPr>
        <p:spPr bwMode="auto">
          <a:xfrm flipH="1" flipV="1">
            <a:off x="7199313" y="2505075"/>
            <a:ext cx="1138237" cy="39687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66FF33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00" name="Freeform 30"/>
          <p:cNvSpPr>
            <a:spLocks/>
          </p:cNvSpPr>
          <p:nvPr/>
        </p:nvSpPr>
        <p:spPr bwMode="auto">
          <a:xfrm flipV="1">
            <a:off x="8372475" y="2574925"/>
            <a:ext cx="528638" cy="255588"/>
          </a:xfrm>
          <a:custGeom>
            <a:avLst/>
            <a:gdLst>
              <a:gd name="T0" fmla="*/ 0 w 384"/>
              <a:gd name="T1" fmla="*/ 0 h 144"/>
              <a:gd name="T2" fmla="*/ 2147483647 w 384"/>
              <a:gd name="T3" fmla="*/ 2147483647 h 144"/>
              <a:gd name="T4" fmla="*/ 2147483647 w 384"/>
              <a:gd name="T5" fmla="*/ 2147483647 h 144"/>
              <a:gd name="T6" fmla="*/ 0 w 384"/>
              <a:gd name="T7" fmla="*/ 2147483647 h 144"/>
              <a:gd name="T8" fmla="*/ 0 w 38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" h="144">
                <a:moveTo>
                  <a:pt x="0" y="0"/>
                </a:moveTo>
                <a:lnTo>
                  <a:pt x="384" y="48"/>
                </a:lnTo>
                <a:lnTo>
                  <a:pt x="384" y="96"/>
                </a:lnTo>
                <a:lnTo>
                  <a:pt x="0" y="14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01" name="Freeform 31"/>
          <p:cNvSpPr>
            <a:spLocks/>
          </p:cNvSpPr>
          <p:nvPr/>
        </p:nvSpPr>
        <p:spPr bwMode="auto">
          <a:xfrm rot="10800000" flipV="1">
            <a:off x="8337550" y="2505075"/>
            <a:ext cx="166688" cy="396875"/>
          </a:xfrm>
          <a:custGeom>
            <a:avLst/>
            <a:gdLst>
              <a:gd name="T0" fmla="*/ 0 w 3607"/>
              <a:gd name="T1" fmla="*/ 2147483647 h 3519"/>
              <a:gd name="T2" fmla="*/ 2147483647 w 3607"/>
              <a:gd name="T3" fmla="*/ 0 h 3519"/>
              <a:gd name="T4" fmla="*/ 2147483647 w 3607"/>
              <a:gd name="T5" fmla="*/ 2147483647 h 3519"/>
              <a:gd name="T6" fmla="*/ 0 w 3607"/>
              <a:gd name="T7" fmla="*/ 2147483647 h 3519"/>
              <a:gd name="T8" fmla="*/ 0 w 3607"/>
              <a:gd name="T9" fmla="*/ 2147483647 h 35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07" h="3519">
                <a:moveTo>
                  <a:pt x="0" y="828"/>
                </a:moveTo>
                <a:lnTo>
                  <a:pt x="3607" y="0"/>
                </a:lnTo>
                <a:lnTo>
                  <a:pt x="3607" y="3519"/>
                </a:lnTo>
                <a:lnTo>
                  <a:pt x="0" y="2709"/>
                </a:lnTo>
                <a:lnTo>
                  <a:pt x="0" y="828"/>
                </a:lnTo>
                <a:close/>
              </a:path>
            </a:pathLst>
          </a:custGeom>
          <a:gradFill rotWithShape="0">
            <a:gsLst>
              <a:gs pos="0">
                <a:srgbClr val="008000"/>
              </a:gs>
              <a:gs pos="50000">
                <a:srgbClr val="66FF33"/>
              </a:gs>
              <a:gs pos="100000">
                <a:srgbClr val="008000"/>
              </a:gs>
            </a:gsLst>
            <a:lin ang="5400000" scaled="1"/>
          </a:gradFill>
          <a:ln w="800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02" name="Oval 32"/>
          <p:cNvSpPr>
            <a:spLocks noChangeArrowheads="1"/>
          </p:cNvSpPr>
          <p:nvPr/>
        </p:nvSpPr>
        <p:spPr bwMode="auto">
          <a:xfrm>
            <a:off x="2733675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03" name="Oval 33"/>
          <p:cNvSpPr>
            <a:spLocks noChangeArrowheads="1"/>
          </p:cNvSpPr>
          <p:nvPr/>
        </p:nvSpPr>
        <p:spPr bwMode="auto">
          <a:xfrm>
            <a:off x="2646363" y="2830513"/>
            <a:ext cx="87312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04" name="Oval 34"/>
          <p:cNvSpPr>
            <a:spLocks noChangeArrowheads="1"/>
          </p:cNvSpPr>
          <p:nvPr/>
        </p:nvSpPr>
        <p:spPr bwMode="auto">
          <a:xfrm>
            <a:off x="2557463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05" name="Oval 35"/>
          <p:cNvSpPr>
            <a:spLocks noChangeArrowheads="1"/>
          </p:cNvSpPr>
          <p:nvPr/>
        </p:nvSpPr>
        <p:spPr bwMode="auto">
          <a:xfrm>
            <a:off x="2470150" y="2830513"/>
            <a:ext cx="87313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06" name="Oval 36"/>
          <p:cNvSpPr>
            <a:spLocks noChangeArrowheads="1"/>
          </p:cNvSpPr>
          <p:nvPr/>
        </p:nvSpPr>
        <p:spPr bwMode="auto">
          <a:xfrm>
            <a:off x="2381250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07" name="Oval 37"/>
          <p:cNvSpPr>
            <a:spLocks noChangeArrowheads="1"/>
          </p:cNvSpPr>
          <p:nvPr/>
        </p:nvSpPr>
        <p:spPr bwMode="auto">
          <a:xfrm>
            <a:off x="2293938" y="2830513"/>
            <a:ext cx="87312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08" name="Oval 38"/>
          <p:cNvSpPr>
            <a:spLocks noChangeArrowheads="1"/>
          </p:cNvSpPr>
          <p:nvPr/>
        </p:nvSpPr>
        <p:spPr bwMode="auto">
          <a:xfrm>
            <a:off x="2205038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09" name="Oval 39"/>
          <p:cNvSpPr>
            <a:spLocks noChangeArrowheads="1"/>
          </p:cNvSpPr>
          <p:nvPr/>
        </p:nvSpPr>
        <p:spPr bwMode="auto">
          <a:xfrm>
            <a:off x="2116138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10" name="Oval 40"/>
          <p:cNvSpPr>
            <a:spLocks noChangeArrowheads="1"/>
          </p:cNvSpPr>
          <p:nvPr/>
        </p:nvSpPr>
        <p:spPr bwMode="auto">
          <a:xfrm>
            <a:off x="2028825" y="2830513"/>
            <a:ext cx="87313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11" name="Oval 41"/>
          <p:cNvSpPr>
            <a:spLocks noChangeArrowheads="1"/>
          </p:cNvSpPr>
          <p:nvPr/>
        </p:nvSpPr>
        <p:spPr bwMode="auto">
          <a:xfrm>
            <a:off x="1939925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12" name="Oval 42"/>
          <p:cNvSpPr>
            <a:spLocks noChangeArrowheads="1"/>
          </p:cNvSpPr>
          <p:nvPr/>
        </p:nvSpPr>
        <p:spPr bwMode="auto">
          <a:xfrm>
            <a:off x="1852613" y="2830513"/>
            <a:ext cx="87312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13" name="Oval 43"/>
          <p:cNvSpPr>
            <a:spLocks noChangeArrowheads="1"/>
          </p:cNvSpPr>
          <p:nvPr/>
        </p:nvSpPr>
        <p:spPr bwMode="auto">
          <a:xfrm>
            <a:off x="1763713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14" name="Oval 44"/>
          <p:cNvSpPr>
            <a:spLocks noChangeArrowheads="1"/>
          </p:cNvSpPr>
          <p:nvPr/>
        </p:nvSpPr>
        <p:spPr bwMode="auto">
          <a:xfrm>
            <a:off x="1676400" y="2830513"/>
            <a:ext cx="87313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15" name="Oval 45"/>
          <p:cNvSpPr>
            <a:spLocks noChangeArrowheads="1"/>
          </p:cNvSpPr>
          <p:nvPr/>
        </p:nvSpPr>
        <p:spPr bwMode="auto">
          <a:xfrm>
            <a:off x="1058863" y="2813050"/>
            <a:ext cx="87312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16" name="Oval 46"/>
          <p:cNvSpPr>
            <a:spLocks noChangeArrowheads="1"/>
          </p:cNvSpPr>
          <p:nvPr/>
        </p:nvSpPr>
        <p:spPr bwMode="auto">
          <a:xfrm>
            <a:off x="969963" y="2813050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17" name="Oval 47"/>
          <p:cNvSpPr>
            <a:spLocks noChangeArrowheads="1"/>
          </p:cNvSpPr>
          <p:nvPr/>
        </p:nvSpPr>
        <p:spPr bwMode="auto">
          <a:xfrm>
            <a:off x="881063" y="2795588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18" name="Oval 48"/>
          <p:cNvSpPr>
            <a:spLocks noChangeArrowheads="1"/>
          </p:cNvSpPr>
          <p:nvPr/>
        </p:nvSpPr>
        <p:spPr bwMode="auto">
          <a:xfrm>
            <a:off x="793750" y="2795588"/>
            <a:ext cx="87313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19" name="Oval 49"/>
          <p:cNvSpPr>
            <a:spLocks noChangeArrowheads="1"/>
          </p:cNvSpPr>
          <p:nvPr/>
        </p:nvSpPr>
        <p:spPr bwMode="auto">
          <a:xfrm>
            <a:off x="704850" y="2787650"/>
            <a:ext cx="88900" cy="87313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20" name="Oval 50"/>
          <p:cNvSpPr>
            <a:spLocks noChangeArrowheads="1"/>
          </p:cNvSpPr>
          <p:nvPr/>
        </p:nvSpPr>
        <p:spPr bwMode="auto">
          <a:xfrm>
            <a:off x="617538" y="2787650"/>
            <a:ext cx="87312" cy="87313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21" name="Oval 51"/>
          <p:cNvSpPr>
            <a:spLocks noChangeArrowheads="1"/>
          </p:cNvSpPr>
          <p:nvPr/>
        </p:nvSpPr>
        <p:spPr bwMode="auto">
          <a:xfrm>
            <a:off x="2733675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22" name="Oval 52"/>
          <p:cNvSpPr>
            <a:spLocks noChangeArrowheads="1"/>
          </p:cNvSpPr>
          <p:nvPr/>
        </p:nvSpPr>
        <p:spPr bwMode="auto">
          <a:xfrm>
            <a:off x="2646363" y="2478088"/>
            <a:ext cx="87312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23" name="Oval 53"/>
          <p:cNvSpPr>
            <a:spLocks noChangeArrowheads="1"/>
          </p:cNvSpPr>
          <p:nvPr/>
        </p:nvSpPr>
        <p:spPr bwMode="auto">
          <a:xfrm>
            <a:off x="2557463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24" name="Oval 54"/>
          <p:cNvSpPr>
            <a:spLocks noChangeArrowheads="1"/>
          </p:cNvSpPr>
          <p:nvPr/>
        </p:nvSpPr>
        <p:spPr bwMode="auto">
          <a:xfrm>
            <a:off x="2470150" y="2478088"/>
            <a:ext cx="87313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25" name="Oval 55"/>
          <p:cNvSpPr>
            <a:spLocks noChangeArrowheads="1"/>
          </p:cNvSpPr>
          <p:nvPr/>
        </p:nvSpPr>
        <p:spPr bwMode="auto">
          <a:xfrm>
            <a:off x="2381250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26" name="Oval 56"/>
          <p:cNvSpPr>
            <a:spLocks noChangeArrowheads="1"/>
          </p:cNvSpPr>
          <p:nvPr/>
        </p:nvSpPr>
        <p:spPr bwMode="auto">
          <a:xfrm>
            <a:off x="2293938" y="2478088"/>
            <a:ext cx="87312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27" name="Oval 57"/>
          <p:cNvSpPr>
            <a:spLocks noChangeArrowheads="1"/>
          </p:cNvSpPr>
          <p:nvPr/>
        </p:nvSpPr>
        <p:spPr bwMode="auto">
          <a:xfrm>
            <a:off x="2205038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28" name="Oval 58"/>
          <p:cNvSpPr>
            <a:spLocks noChangeArrowheads="1"/>
          </p:cNvSpPr>
          <p:nvPr/>
        </p:nvSpPr>
        <p:spPr bwMode="auto">
          <a:xfrm>
            <a:off x="2116138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29" name="Oval 59"/>
          <p:cNvSpPr>
            <a:spLocks noChangeArrowheads="1"/>
          </p:cNvSpPr>
          <p:nvPr/>
        </p:nvSpPr>
        <p:spPr bwMode="auto">
          <a:xfrm>
            <a:off x="2028825" y="2478088"/>
            <a:ext cx="87313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30" name="Oval 60"/>
          <p:cNvSpPr>
            <a:spLocks noChangeArrowheads="1"/>
          </p:cNvSpPr>
          <p:nvPr/>
        </p:nvSpPr>
        <p:spPr bwMode="auto">
          <a:xfrm>
            <a:off x="1939925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31" name="Oval 61"/>
          <p:cNvSpPr>
            <a:spLocks noChangeArrowheads="1"/>
          </p:cNvSpPr>
          <p:nvPr/>
        </p:nvSpPr>
        <p:spPr bwMode="auto">
          <a:xfrm>
            <a:off x="1852613" y="2478088"/>
            <a:ext cx="87312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32" name="Oval 62"/>
          <p:cNvSpPr>
            <a:spLocks noChangeArrowheads="1"/>
          </p:cNvSpPr>
          <p:nvPr/>
        </p:nvSpPr>
        <p:spPr bwMode="auto">
          <a:xfrm>
            <a:off x="1763713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33" name="Oval 63"/>
          <p:cNvSpPr>
            <a:spLocks noChangeArrowheads="1"/>
          </p:cNvSpPr>
          <p:nvPr/>
        </p:nvSpPr>
        <p:spPr bwMode="auto">
          <a:xfrm>
            <a:off x="1058863" y="2505075"/>
            <a:ext cx="87312" cy="87313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34" name="Oval 64"/>
          <p:cNvSpPr>
            <a:spLocks noChangeArrowheads="1"/>
          </p:cNvSpPr>
          <p:nvPr/>
        </p:nvSpPr>
        <p:spPr bwMode="auto">
          <a:xfrm>
            <a:off x="969963" y="2505075"/>
            <a:ext cx="88900" cy="87313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35" name="Oval 65"/>
          <p:cNvSpPr>
            <a:spLocks noChangeArrowheads="1"/>
          </p:cNvSpPr>
          <p:nvPr/>
        </p:nvSpPr>
        <p:spPr bwMode="auto">
          <a:xfrm>
            <a:off x="881063" y="2522538"/>
            <a:ext cx="88900" cy="87312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36" name="Oval 66"/>
          <p:cNvSpPr>
            <a:spLocks noChangeArrowheads="1"/>
          </p:cNvSpPr>
          <p:nvPr/>
        </p:nvSpPr>
        <p:spPr bwMode="auto">
          <a:xfrm>
            <a:off x="793750" y="2522538"/>
            <a:ext cx="87313" cy="87312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37" name="Oval 67"/>
          <p:cNvSpPr>
            <a:spLocks noChangeArrowheads="1"/>
          </p:cNvSpPr>
          <p:nvPr/>
        </p:nvSpPr>
        <p:spPr bwMode="auto">
          <a:xfrm>
            <a:off x="704850" y="2530475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38" name="Oval 68"/>
          <p:cNvSpPr>
            <a:spLocks noChangeArrowheads="1"/>
          </p:cNvSpPr>
          <p:nvPr/>
        </p:nvSpPr>
        <p:spPr bwMode="auto">
          <a:xfrm>
            <a:off x="617538" y="2530475"/>
            <a:ext cx="87312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39" name="Oval 87"/>
          <p:cNvSpPr>
            <a:spLocks noChangeArrowheads="1"/>
          </p:cNvSpPr>
          <p:nvPr/>
        </p:nvSpPr>
        <p:spPr bwMode="auto">
          <a:xfrm>
            <a:off x="1411288" y="2830513"/>
            <a:ext cx="87312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40" name="Oval 88"/>
          <p:cNvSpPr>
            <a:spLocks noChangeArrowheads="1"/>
          </p:cNvSpPr>
          <p:nvPr/>
        </p:nvSpPr>
        <p:spPr bwMode="auto">
          <a:xfrm>
            <a:off x="1322388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41" name="Oval 89"/>
          <p:cNvSpPr>
            <a:spLocks noChangeArrowheads="1"/>
          </p:cNvSpPr>
          <p:nvPr/>
        </p:nvSpPr>
        <p:spPr bwMode="auto">
          <a:xfrm>
            <a:off x="1235075" y="2813050"/>
            <a:ext cx="87313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42" name="Oval 90"/>
          <p:cNvSpPr>
            <a:spLocks noChangeArrowheads="1"/>
          </p:cNvSpPr>
          <p:nvPr/>
        </p:nvSpPr>
        <p:spPr bwMode="auto">
          <a:xfrm>
            <a:off x="1146175" y="2813050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43" name="Oval 91"/>
          <p:cNvSpPr>
            <a:spLocks noChangeArrowheads="1"/>
          </p:cNvSpPr>
          <p:nvPr/>
        </p:nvSpPr>
        <p:spPr bwMode="auto">
          <a:xfrm>
            <a:off x="1587500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44" name="Oval 92"/>
          <p:cNvSpPr>
            <a:spLocks noChangeArrowheads="1"/>
          </p:cNvSpPr>
          <p:nvPr/>
        </p:nvSpPr>
        <p:spPr bwMode="auto">
          <a:xfrm>
            <a:off x="1498600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3" name="Group 93"/>
          <p:cNvGrpSpPr>
            <a:grpSpLocks/>
          </p:cNvGrpSpPr>
          <p:nvPr/>
        </p:nvGrpSpPr>
        <p:grpSpPr bwMode="auto">
          <a:xfrm flipV="1">
            <a:off x="1146175" y="2478088"/>
            <a:ext cx="617538" cy="106362"/>
            <a:chOff x="174" y="385"/>
            <a:chExt cx="70" cy="12"/>
          </a:xfrm>
        </p:grpSpPr>
        <p:sp>
          <p:nvSpPr>
            <p:cNvPr id="546" name="Oval 94"/>
            <p:cNvSpPr>
              <a:spLocks noChangeArrowheads="1"/>
            </p:cNvSpPr>
            <p:nvPr/>
          </p:nvSpPr>
          <p:spPr bwMode="auto">
            <a:xfrm>
              <a:off x="234" y="387"/>
              <a:ext cx="10" cy="1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47" name="Oval 95"/>
            <p:cNvSpPr>
              <a:spLocks noChangeArrowheads="1"/>
            </p:cNvSpPr>
            <p:nvPr/>
          </p:nvSpPr>
          <p:spPr bwMode="auto">
            <a:xfrm>
              <a:off x="204" y="387"/>
              <a:ext cx="10" cy="1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48" name="Oval 96"/>
            <p:cNvSpPr>
              <a:spLocks noChangeArrowheads="1"/>
            </p:cNvSpPr>
            <p:nvPr/>
          </p:nvSpPr>
          <p:spPr bwMode="auto">
            <a:xfrm>
              <a:off x="194" y="387"/>
              <a:ext cx="10" cy="1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49" name="Oval 97"/>
            <p:cNvSpPr>
              <a:spLocks noChangeArrowheads="1"/>
            </p:cNvSpPr>
            <p:nvPr/>
          </p:nvSpPr>
          <p:spPr bwMode="auto">
            <a:xfrm>
              <a:off x="184" y="385"/>
              <a:ext cx="10" cy="1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50" name="Oval 98"/>
            <p:cNvSpPr>
              <a:spLocks noChangeArrowheads="1"/>
            </p:cNvSpPr>
            <p:nvPr/>
          </p:nvSpPr>
          <p:spPr bwMode="auto">
            <a:xfrm>
              <a:off x="174" y="385"/>
              <a:ext cx="10" cy="1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51" name="Oval 99"/>
            <p:cNvSpPr>
              <a:spLocks noChangeArrowheads="1"/>
            </p:cNvSpPr>
            <p:nvPr/>
          </p:nvSpPr>
          <p:spPr bwMode="auto">
            <a:xfrm>
              <a:off x="224" y="387"/>
              <a:ext cx="10" cy="1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52" name="Oval 100"/>
            <p:cNvSpPr>
              <a:spLocks noChangeArrowheads="1"/>
            </p:cNvSpPr>
            <p:nvPr/>
          </p:nvSpPr>
          <p:spPr bwMode="auto">
            <a:xfrm>
              <a:off x="214" y="387"/>
              <a:ext cx="10" cy="10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sp>
        <p:nvSpPr>
          <p:cNvPr id="553" name="Rectangle 101"/>
          <p:cNvSpPr>
            <a:spLocks noChangeArrowheads="1"/>
          </p:cNvSpPr>
          <p:nvPr/>
        </p:nvSpPr>
        <p:spPr bwMode="auto">
          <a:xfrm flipH="1" flipV="1">
            <a:off x="7065963" y="2505075"/>
            <a:ext cx="133350" cy="3968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 flipH="1" flipV="1">
            <a:off x="5275263" y="2495550"/>
            <a:ext cx="71437" cy="388938"/>
            <a:chOff x="4227" y="1268"/>
            <a:chExt cx="68" cy="343"/>
          </a:xfrm>
        </p:grpSpPr>
        <p:sp>
          <p:nvSpPr>
            <p:cNvPr id="555" name="Freeform 103"/>
            <p:cNvSpPr>
              <a:spLocks/>
            </p:cNvSpPr>
            <p:nvPr/>
          </p:nvSpPr>
          <p:spPr bwMode="auto">
            <a:xfrm rot="5400000">
              <a:off x="4091" y="1420"/>
              <a:ext cx="340" cy="35"/>
            </a:xfrm>
            <a:custGeom>
              <a:avLst/>
              <a:gdLst>
                <a:gd name="T0" fmla="*/ 0 w 340"/>
                <a:gd name="T1" fmla="*/ 0 h 112"/>
                <a:gd name="T2" fmla="*/ 117 w 340"/>
                <a:gd name="T3" fmla="*/ 0 h 112"/>
                <a:gd name="T4" fmla="*/ 228 w 340"/>
                <a:gd name="T5" fmla="*/ 0 h 112"/>
                <a:gd name="T6" fmla="*/ 340 w 34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cubicBezTo>
                    <a:pt x="39" y="56"/>
                    <a:pt x="79" y="0"/>
                    <a:pt x="117" y="0"/>
                  </a:cubicBezTo>
                  <a:cubicBezTo>
                    <a:pt x="155" y="0"/>
                    <a:pt x="191" y="112"/>
                    <a:pt x="228" y="112"/>
                  </a:cubicBezTo>
                  <a:cubicBezTo>
                    <a:pt x="265" y="112"/>
                    <a:pt x="302" y="56"/>
                    <a:pt x="340" y="1"/>
                  </a:cubicBezTo>
                </a:path>
              </a:pathLst>
            </a:cu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56" name="Freeform 104"/>
            <p:cNvSpPr>
              <a:spLocks/>
            </p:cNvSpPr>
            <p:nvPr/>
          </p:nvSpPr>
          <p:spPr bwMode="auto">
            <a:xfrm rot="5400000">
              <a:off x="4075" y="1422"/>
              <a:ext cx="340" cy="35"/>
            </a:xfrm>
            <a:custGeom>
              <a:avLst/>
              <a:gdLst>
                <a:gd name="T0" fmla="*/ 0 w 340"/>
                <a:gd name="T1" fmla="*/ 0 h 112"/>
                <a:gd name="T2" fmla="*/ 117 w 340"/>
                <a:gd name="T3" fmla="*/ 0 h 112"/>
                <a:gd name="T4" fmla="*/ 228 w 340"/>
                <a:gd name="T5" fmla="*/ 0 h 112"/>
                <a:gd name="T6" fmla="*/ 340 w 34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cubicBezTo>
                    <a:pt x="39" y="56"/>
                    <a:pt x="79" y="0"/>
                    <a:pt x="117" y="0"/>
                  </a:cubicBezTo>
                  <a:cubicBezTo>
                    <a:pt x="155" y="0"/>
                    <a:pt x="191" y="112"/>
                    <a:pt x="228" y="112"/>
                  </a:cubicBezTo>
                  <a:cubicBezTo>
                    <a:pt x="265" y="112"/>
                    <a:pt x="302" y="56"/>
                    <a:pt x="340" y="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57" name="Freeform 105"/>
            <p:cNvSpPr>
              <a:spLocks/>
            </p:cNvSpPr>
            <p:nvPr/>
          </p:nvSpPr>
          <p:spPr bwMode="auto">
            <a:xfrm rot="5400000">
              <a:off x="4108" y="1423"/>
              <a:ext cx="340" cy="35"/>
            </a:xfrm>
            <a:custGeom>
              <a:avLst/>
              <a:gdLst>
                <a:gd name="T0" fmla="*/ 0 w 340"/>
                <a:gd name="T1" fmla="*/ 0 h 112"/>
                <a:gd name="T2" fmla="*/ 117 w 340"/>
                <a:gd name="T3" fmla="*/ 0 h 112"/>
                <a:gd name="T4" fmla="*/ 228 w 340"/>
                <a:gd name="T5" fmla="*/ 0 h 112"/>
                <a:gd name="T6" fmla="*/ 340 w 34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cubicBezTo>
                    <a:pt x="39" y="56"/>
                    <a:pt x="79" y="0"/>
                    <a:pt x="117" y="0"/>
                  </a:cubicBezTo>
                  <a:cubicBezTo>
                    <a:pt x="155" y="0"/>
                    <a:pt x="191" y="112"/>
                    <a:pt x="228" y="112"/>
                  </a:cubicBezTo>
                  <a:cubicBezTo>
                    <a:pt x="265" y="112"/>
                    <a:pt x="302" y="56"/>
                    <a:pt x="340" y="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grpSp>
        <p:nvGrpSpPr>
          <p:cNvPr id="6" name="Group 106"/>
          <p:cNvGrpSpPr>
            <a:grpSpLocks/>
          </p:cNvGrpSpPr>
          <p:nvPr/>
        </p:nvGrpSpPr>
        <p:grpSpPr bwMode="auto">
          <a:xfrm flipH="1" flipV="1">
            <a:off x="7693025" y="2398713"/>
            <a:ext cx="69850" cy="617537"/>
            <a:chOff x="4227" y="1268"/>
            <a:chExt cx="68" cy="343"/>
          </a:xfrm>
        </p:grpSpPr>
        <p:sp>
          <p:nvSpPr>
            <p:cNvPr id="559" name="Freeform 107"/>
            <p:cNvSpPr>
              <a:spLocks/>
            </p:cNvSpPr>
            <p:nvPr/>
          </p:nvSpPr>
          <p:spPr bwMode="auto">
            <a:xfrm rot="5400000">
              <a:off x="4091" y="1420"/>
              <a:ext cx="340" cy="35"/>
            </a:xfrm>
            <a:custGeom>
              <a:avLst/>
              <a:gdLst>
                <a:gd name="T0" fmla="*/ 0 w 340"/>
                <a:gd name="T1" fmla="*/ 0 h 112"/>
                <a:gd name="T2" fmla="*/ 117 w 340"/>
                <a:gd name="T3" fmla="*/ 0 h 112"/>
                <a:gd name="T4" fmla="*/ 228 w 340"/>
                <a:gd name="T5" fmla="*/ 0 h 112"/>
                <a:gd name="T6" fmla="*/ 340 w 34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cubicBezTo>
                    <a:pt x="39" y="56"/>
                    <a:pt x="79" y="0"/>
                    <a:pt x="117" y="0"/>
                  </a:cubicBezTo>
                  <a:cubicBezTo>
                    <a:pt x="155" y="0"/>
                    <a:pt x="191" y="112"/>
                    <a:pt x="228" y="112"/>
                  </a:cubicBezTo>
                  <a:cubicBezTo>
                    <a:pt x="265" y="112"/>
                    <a:pt x="302" y="56"/>
                    <a:pt x="340" y="1"/>
                  </a:cubicBezTo>
                </a:path>
              </a:pathLst>
            </a:cu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60" name="Freeform 108"/>
            <p:cNvSpPr>
              <a:spLocks/>
            </p:cNvSpPr>
            <p:nvPr/>
          </p:nvSpPr>
          <p:spPr bwMode="auto">
            <a:xfrm rot="5400000">
              <a:off x="4075" y="1422"/>
              <a:ext cx="340" cy="35"/>
            </a:xfrm>
            <a:custGeom>
              <a:avLst/>
              <a:gdLst>
                <a:gd name="T0" fmla="*/ 0 w 340"/>
                <a:gd name="T1" fmla="*/ 0 h 112"/>
                <a:gd name="T2" fmla="*/ 117 w 340"/>
                <a:gd name="T3" fmla="*/ 0 h 112"/>
                <a:gd name="T4" fmla="*/ 228 w 340"/>
                <a:gd name="T5" fmla="*/ 0 h 112"/>
                <a:gd name="T6" fmla="*/ 340 w 34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cubicBezTo>
                    <a:pt x="39" y="56"/>
                    <a:pt x="79" y="0"/>
                    <a:pt x="117" y="0"/>
                  </a:cubicBezTo>
                  <a:cubicBezTo>
                    <a:pt x="155" y="0"/>
                    <a:pt x="191" y="112"/>
                    <a:pt x="228" y="112"/>
                  </a:cubicBezTo>
                  <a:cubicBezTo>
                    <a:pt x="265" y="112"/>
                    <a:pt x="302" y="56"/>
                    <a:pt x="340" y="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61" name="Freeform 109"/>
            <p:cNvSpPr>
              <a:spLocks/>
            </p:cNvSpPr>
            <p:nvPr/>
          </p:nvSpPr>
          <p:spPr bwMode="auto">
            <a:xfrm rot="5400000">
              <a:off x="4108" y="1423"/>
              <a:ext cx="340" cy="35"/>
            </a:xfrm>
            <a:custGeom>
              <a:avLst/>
              <a:gdLst>
                <a:gd name="T0" fmla="*/ 0 w 340"/>
                <a:gd name="T1" fmla="*/ 0 h 112"/>
                <a:gd name="T2" fmla="*/ 117 w 340"/>
                <a:gd name="T3" fmla="*/ 0 h 112"/>
                <a:gd name="T4" fmla="*/ 228 w 340"/>
                <a:gd name="T5" fmla="*/ 0 h 112"/>
                <a:gd name="T6" fmla="*/ 340 w 34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cubicBezTo>
                    <a:pt x="39" y="56"/>
                    <a:pt x="79" y="0"/>
                    <a:pt x="117" y="0"/>
                  </a:cubicBezTo>
                  <a:cubicBezTo>
                    <a:pt x="155" y="0"/>
                    <a:pt x="191" y="112"/>
                    <a:pt x="228" y="112"/>
                  </a:cubicBezTo>
                  <a:cubicBezTo>
                    <a:pt x="265" y="112"/>
                    <a:pt x="302" y="56"/>
                    <a:pt x="340" y="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grpSp>
        <p:nvGrpSpPr>
          <p:cNvPr id="7" name="Group 110"/>
          <p:cNvGrpSpPr>
            <a:grpSpLocks/>
          </p:cNvGrpSpPr>
          <p:nvPr/>
        </p:nvGrpSpPr>
        <p:grpSpPr bwMode="auto">
          <a:xfrm flipH="1" flipV="1">
            <a:off x="2752725" y="2451100"/>
            <a:ext cx="79375" cy="503238"/>
            <a:chOff x="4227" y="1268"/>
            <a:chExt cx="68" cy="343"/>
          </a:xfrm>
        </p:grpSpPr>
        <p:sp>
          <p:nvSpPr>
            <p:cNvPr id="563" name="Freeform 111"/>
            <p:cNvSpPr>
              <a:spLocks/>
            </p:cNvSpPr>
            <p:nvPr/>
          </p:nvSpPr>
          <p:spPr bwMode="auto">
            <a:xfrm rot="5400000">
              <a:off x="4091" y="1420"/>
              <a:ext cx="340" cy="35"/>
            </a:xfrm>
            <a:custGeom>
              <a:avLst/>
              <a:gdLst>
                <a:gd name="T0" fmla="*/ 0 w 340"/>
                <a:gd name="T1" fmla="*/ 0 h 112"/>
                <a:gd name="T2" fmla="*/ 117 w 340"/>
                <a:gd name="T3" fmla="*/ 0 h 112"/>
                <a:gd name="T4" fmla="*/ 228 w 340"/>
                <a:gd name="T5" fmla="*/ 0 h 112"/>
                <a:gd name="T6" fmla="*/ 340 w 34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cubicBezTo>
                    <a:pt x="39" y="56"/>
                    <a:pt x="79" y="0"/>
                    <a:pt x="117" y="0"/>
                  </a:cubicBezTo>
                  <a:cubicBezTo>
                    <a:pt x="155" y="0"/>
                    <a:pt x="191" y="112"/>
                    <a:pt x="228" y="112"/>
                  </a:cubicBezTo>
                  <a:cubicBezTo>
                    <a:pt x="265" y="112"/>
                    <a:pt x="302" y="56"/>
                    <a:pt x="340" y="1"/>
                  </a:cubicBezTo>
                </a:path>
              </a:pathLst>
            </a:cu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64" name="Freeform 112"/>
            <p:cNvSpPr>
              <a:spLocks/>
            </p:cNvSpPr>
            <p:nvPr/>
          </p:nvSpPr>
          <p:spPr bwMode="auto">
            <a:xfrm rot="5400000">
              <a:off x="4075" y="1422"/>
              <a:ext cx="340" cy="35"/>
            </a:xfrm>
            <a:custGeom>
              <a:avLst/>
              <a:gdLst>
                <a:gd name="T0" fmla="*/ 0 w 340"/>
                <a:gd name="T1" fmla="*/ 0 h 112"/>
                <a:gd name="T2" fmla="*/ 117 w 340"/>
                <a:gd name="T3" fmla="*/ 0 h 112"/>
                <a:gd name="T4" fmla="*/ 228 w 340"/>
                <a:gd name="T5" fmla="*/ 0 h 112"/>
                <a:gd name="T6" fmla="*/ 340 w 34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cubicBezTo>
                    <a:pt x="39" y="56"/>
                    <a:pt x="79" y="0"/>
                    <a:pt x="117" y="0"/>
                  </a:cubicBezTo>
                  <a:cubicBezTo>
                    <a:pt x="155" y="0"/>
                    <a:pt x="191" y="112"/>
                    <a:pt x="228" y="112"/>
                  </a:cubicBezTo>
                  <a:cubicBezTo>
                    <a:pt x="265" y="112"/>
                    <a:pt x="302" y="56"/>
                    <a:pt x="340" y="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65" name="Freeform 113"/>
            <p:cNvSpPr>
              <a:spLocks/>
            </p:cNvSpPr>
            <p:nvPr/>
          </p:nvSpPr>
          <p:spPr bwMode="auto">
            <a:xfrm rot="5400000">
              <a:off x="4108" y="1423"/>
              <a:ext cx="340" cy="35"/>
            </a:xfrm>
            <a:custGeom>
              <a:avLst/>
              <a:gdLst>
                <a:gd name="T0" fmla="*/ 0 w 340"/>
                <a:gd name="T1" fmla="*/ 0 h 112"/>
                <a:gd name="T2" fmla="*/ 117 w 340"/>
                <a:gd name="T3" fmla="*/ 0 h 112"/>
                <a:gd name="T4" fmla="*/ 228 w 340"/>
                <a:gd name="T5" fmla="*/ 0 h 112"/>
                <a:gd name="T6" fmla="*/ 340 w 340"/>
                <a:gd name="T7" fmla="*/ 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112">
                  <a:moveTo>
                    <a:pt x="0" y="112"/>
                  </a:moveTo>
                  <a:cubicBezTo>
                    <a:pt x="39" y="56"/>
                    <a:pt x="79" y="0"/>
                    <a:pt x="117" y="0"/>
                  </a:cubicBezTo>
                  <a:cubicBezTo>
                    <a:pt x="155" y="0"/>
                    <a:pt x="191" y="112"/>
                    <a:pt x="228" y="112"/>
                  </a:cubicBezTo>
                  <a:cubicBezTo>
                    <a:pt x="265" y="112"/>
                    <a:pt x="302" y="56"/>
                    <a:pt x="340" y="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sp>
        <p:nvSpPr>
          <p:cNvPr id="566" name="Rectangle 114"/>
          <p:cNvSpPr>
            <a:spLocks noChangeArrowheads="1"/>
          </p:cNvSpPr>
          <p:nvPr/>
        </p:nvSpPr>
        <p:spPr bwMode="auto">
          <a:xfrm flipH="1" flipV="1">
            <a:off x="2963863" y="2619375"/>
            <a:ext cx="828675" cy="168275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67" name="AutoShape 115"/>
          <p:cNvSpPr>
            <a:spLocks noChangeArrowheads="1"/>
          </p:cNvSpPr>
          <p:nvPr/>
        </p:nvSpPr>
        <p:spPr bwMode="auto">
          <a:xfrm rot="-5400000" flipH="1" flipV="1">
            <a:off x="4180682" y="2204244"/>
            <a:ext cx="220662" cy="996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56 w 21600"/>
              <a:gd name="T13" fmla="*/ 3058 h 21600"/>
              <a:gd name="T14" fmla="*/ 18144 w 21600"/>
              <a:gd name="T15" fmla="*/ 185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00" y="21600"/>
                </a:lnTo>
                <a:lnTo>
                  <a:pt x="18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5000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68" name="Oval 116"/>
          <p:cNvSpPr>
            <a:spLocks noChangeArrowheads="1"/>
          </p:cNvSpPr>
          <p:nvPr/>
        </p:nvSpPr>
        <p:spPr bwMode="auto">
          <a:xfrm>
            <a:off x="3263900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69" name="Oval 117"/>
          <p:cNvSpPr>
            <a:spLocks noChangeArrowheads="1"/>
          </p:cNvSpPr>
          <p:nvPr/>
        </p:nvSpPr>
        <p:spPr bwMode="auto">
          <a:xfrm>
            <a:off x="3175000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70" name="Oval 118"/>
          <p:cNvSpPr>
            <a:spLocks noChangeArrowheads="1"/>
          </p:cNvSpPr>
          <p:nvPr/>
        </p:nvSpPr>
        <p:spPr bwMode="auto">
          <a:xfrm>
            <a:off x="3087688" y="2478088"/>
            <a:ext cx="87312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71" name="Oval 119"/>
          <p:cNvSpPr>
            <a:spLocks noChangeArrowheads="1"/>
          </p:cNvSpPr>
          <p:nvPr/>
        </p:nvSpPr>
        <p:spPr bwMode="auto">
          <a:xfrm>
            <a:off x="2998788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72" name="Oval 120"/>
          <p:cNvSpPr>
            <a:spLocks noChangeArrowheads="1"/>
          </p:cNvSpPr>
          <p:nvPr/>
        </p:nvSpPr>
        <p:spPr bwMode="auto">
          <a:xfrm>
            <a:off x="2911475" y="2478088"/>
            <a:ext cx="87313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73" name="Oval 121"/>
          <p:cNvSpPr>
            <a:spLocks noChangeArrowheads="1"/>
          </p:cNvSpPr>
          <p:nvPr/>
        </p:nvSpPr>
        <p:spPr bwMode="auto">
          <a:xfrm>
            <a:off x="2822575" y="2478088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74" name="Oval 122"/>
          <p:cNvSpPr>
            <a:spLocks noChangeArrowheads="1"/>
          </p:cNvSpPr>
          <p:nvPr/>
        </p:nvSpPr>
        <p:spPr bwMode="auto">
          <a:xfrm>
            <a:off x="3263900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75" name="Oval 123"/>
          <p:cNvSpPr>
            <a:spLocks noChangeArrowheads="1"/>
          </p:cNvSpPr>
          <p:nvPr/>
        </p:nvSpPr>
        <p:spPr bwMode="auto">
          <a:xfrm>
            <a:off x="3175000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76" name="Oval 124"/>
          <p:cNvSpPr>
            <a:spLocks noChangeArrowheads="1"/>
          </p:cNvSpPr>
          <p:nvPr/>
        </p:nvSpPr>
        <p:spPr bwMode="auto">
          <a:xfrm>
            <a:off x="3087688" y="2830513"/>
            <a:ext cx="87312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77" name="Oval 125"/>
          <p:cNvSpPr>
            <a:spLocks noChangeArrowheads="1"/>
          </p:cNvSpPr>
          <p:nvPr/>
        </p:nvSpPr>
        <p:spPr bwMode="auto">
          <a:xfrm>
            <a:off x="2998788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78" name="Oval 126"/>
          <p:cNvSpPr>
            <a:spLocks noChangeArrowheads="1"/>
          </p:cNvSpPr>
          <p:nvPr/>
        </p:nvSpPr>
        <p:spPr bwMode="auto">
          <a:xfrm>
            <a:off x="2911475" y="2830513"/>
            <a:ext cx="87313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79" name="Oval 127"/>
          <p:cNvSpPr>
            <a:spLocks noChangeArrowheads="1"/>
          </p:cNvSpPr>
          <p:nvPr/>
        </p:nvSpPr>
        <p:spPr bwMode="auto">
          <a:xfrm>
            <a:off x="2822575" y="2830513"/>
            <a:ext cx="88900" cy="88900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80" name="Oval 128"/>
          <p:cNvSpPr>
            <a:spLocks noChangeArrowheads="1"/>
          </p:cNvSpPr>
          <p:nvPr/>
        </p:nvSpPr>
        <p:spPr bwMode="auto">
          <a:xfrm flipV="1">
            <a:off x="933450" y="2746375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81" name="Oval 129"/>
          <p:cNvSpPr>
            <a:spLocks noChangeArrowheads="1"/>
          </p:cNvSpPr>
          <p:nvPr/>
        </p:nvSpPr>
        <p:spPr bwMode="auto">
          <a:xfrm flipV="1">
            <a:off x="889000" y="2746375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82" name="Oval 130"/>
          <p:cNvSpPr>
            <a:spLocks noChangeArrowheads="1"/>
          </p:cNvSpPr>
          <p:nvPr/>
        </p:nvSpPr>
        <p:spPr bwMode="auto">
          <a:xfrm flipV="1">
            <a:off x="846138" y="2746375"/>
            <a:ext cx="42862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83" name="Oval 131"/>
          <p:cNvSpPr>
            <a:spLocks noChangeArrowheads="1"/>
          </p:cNvSpPr>
          <p:nvPr/>
        </p:nvSpPr>
        <p:spPr bwMode="auto">
          <a:xfrm flipV="1">
            <a:off x="801688" y="2746375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84" name="Line 136"/>
          <p:cNvSpPr>
            <a:spLocks noChangeShapeType="1"/>
          </p:cNvSpPr>
          <p:nvPr/>
        </p:nvSpPr>
        <p:spPr bwMode="auto">
          <a:xfrm flipV="1">
            <a:off x="503238" y="1893888"/>
            <a:ext cx="0" cy="573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85" name="Line 137"/>
          <p:cNvSpPr>
            <a:spLocks noChangeShapeType="1"/>
          </p:cNvSpPr>
          <p:nvPr/>
        </p:nvSpPr>
        <p:spPr bwMode="auto">
          <a:xfrm flipV="1">
            <a:off x="8907463" y="1893888"/>
            <a:ext cx="0" cy="471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86" name="Line 138"/>
          <p:cNvSpPr>
            <a:spLocks noChangeShapeType="1"/>
          </p:cNvSpPr>
          <p:nvPr/>
        </p:nvSpPr>
        <p:spPr bwMode="auto">
          <a:xfrm>
            <a:off x="501650" y="1941513"/>
            <a:ext cx="8410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87" name="Text Box 139"/>
          <p:cNvSpPr txBox="1">
            <a:spLocks noChangeArrowheads="1"/>
          </p:cNvSpPr>
          <p:nvPr/>
        </p:nvSpPr>
        <p:spPr bwMode="auto">
          <a:xfrm>
            <a:off x="3587750" y="1524000"/>
            <a:ext cx="1958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Total Length 1900mm</a:t>
            </a:r>
          </a:p>
        </p:txBody>
      </p:sp>
      <p:sp>
        <p:nvSpPr>
          <p:cNvPr id="588" name="Line 140"/>
          <p:cNvSpPr>
            <a:spLocks noChangeShapeType="1"/>
          </p:cNvSpPr>
          <p:nvPr/>
        </p:nvSpPr>
        <p:spPr bwMode="auto">
          <a:xfrm>
            <a:off x="501650" y="2263775"/>
            <a:ext cx="6694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89" name="Text Box 141"/>
          <p:cNvSpPr txBox="1">
            <a:spLocks noChangeArrowheads="1"/>
          </p:cNvSpPr>
          <p:nvPr/>
        </p:nvSpPr>
        <p:spPr bwMode="auto">
          <a:xfrm>
            <a:off x="1952625" y="1960563"/>
            <a:ext cx="4217988" cy="27781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dirty="0" smtClean="0">
                <a:solidFill>
                  <a:srgbClr val="FFFFFF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SLIP-COAT® Coating Length 400mm</a:t>
            </a:r>
          </a:p>
        </p:txBody>
      </p:sp>
      <p:sp>
        <p:nvSpPr>
          <p:cNvPr id="590" name="Line 142"/>
          <p:cNvSpPr>
            <a:spLocks noChangeShapeType="1"/>
          </p:cNvSpPr>
          <p:nvPr/>
        </p:nvSpPr>
        <p:spPr bwMode="auto">
          <a:xfrm flipV="1">
            <a:off x="7204075" y="2168525"/>
            <a:ext cx="0" cy="2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91" name="Line 143"/>
          <p:cNvSpPr>
            <a:spLocks noChangeShapeType="1"/>
          </p:cNvSpPr>
          <p:nvPr/>
        </p:nvSpPr>
        <p:spPr bwMode="auto">
          <a:xfrm flipV="1">
            <a:off x="503238" y="2938463"/>
            <a:ext cx="0" cy="428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92" name="Line 144"/>
          <p:cNvSpPr>
            <a:spLocks noChangeShapeType="1"/>
          </p:cNvSpPr>
          <p:nvPr/>
        </p:nvSpPr>
        <p:spPr bwMode="auto">
          <a:xfrm flipV="1">
            <a:off x="3449638" y="2938463"/>
            <a:ext cx="0" cy="398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93" name="Line 145"/>
          <p:cNvSpPr>
            <a:spLocks noChangeShapeType="1"/>
          </p:cNvSpPr>
          <p:nvPr/>
        </p:nvSpPr>
        <p:spPr bwMode="auto">
          <a:xfrm>
            <a:off x="515938" y="3311525"/>
            <a:ext cx="2906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94" name="Text Box 146"/>
          <p:cNvSpPr txBox="1">
            <a:spLocks noChangeArrowheads="1"/>
          </p:cNvSpPr>
          <p:nvPr/>
        </p:nvSpPr>
        <p:spPr bwMode="auto">
          <a:xfrm>
            <a:off x="944563" y="3035747"/>
            <a:ext cx="203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Arial" pitchFamily="34" charset="0"/>
                <a:ea typeface="ＭＳ Ｐ明朝" pitchFamily="18" charset="-128"/>
                <a:cs typeface="Arial" pitchFamily="34" charset="0"/>
              </a:rPr>
              <a:t>Coil Length 150mm</a:t>
            </a:r>
          </a:p>
        </p:txBody>
      </p:sp>
      <p:grpSp>
        <p:nvGrpSpPr>
          <p:cNvPr id="8" name="グループ化 594"/>
          <p:cNvGrpSpPr/>
          <p:nvPr/>
        </p:nvGrpSpPr>
        <p:grpSpPr>
          <a:xfrm>
            <a:off x="6427646" y="2906712"/>
            <a:ext cx="1127125" cy="522288"/>
            <a:chOff x="6427646" y="2906712"/>
            <a:chExt cx="1127125" cy="522288"/>
          </a:xfrm>
        </p:grpSpPr>
        <p:sp>
          <p:nvSpPr>
            <p:cNvPr id="596" name="Line 160"/>
            <p:cNvSpPr>
              <a:spLocks noChangeShapeType="1"/>
            </p:cNvSpPr>
            <p:nvPr/>
          </p:nvSpPr>
          <p:spPr bwMode="auto">
            <a:xfrm flipH="1">
              <a:off x="6445250" y="3429000"/>
              <a:ext cx="10255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97" name="Line 161"/>
            <p:cNvSpPr>
              <a:spLocks noChangeShapeType="1"/>
            </p:cNvSpPr>
            <p:nvPr/>
          </p:nvSpPr>
          <p:spPr bwMode="auto">
            <a:xfrm flipH="1" flipV="1">
              <a:off x="7473518" y="2906712"/>
              <a:ext cx="0" cy="5222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sp>
          <p:nvSpPr>
            <p:cNvPr id="598" name="Text Box 162"/>
            <p:cNvSpPr txBox="1">
              <a:spLocks noChangeArrowheads="1"/>
            </p:cNvSpPr>
            <p:nvPr/>
          </p:nvSpPr>
          <p:spPr bwMode="auto">
            <a:xfrm flipH="1">
              <a:off x="6427646" y="2953480"/>
              <a:ext cx="11271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0.36mm (0.014inch)</a:t>
              </a:r>
              <a:endParaRPr lang="en-US" altLang="ja-JP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9" name="Line 163"/>
          <p:cNvSpPr>
            <a:spLocks noChangeShapeType="1"/>
          </p:cNvSpPr>
          <p:nvPr/>
        </p:nvSpPr>
        <p:spPr bwMode="auto">
          <a:xfrm flipH="1">
            <a:off x="7454900" y="2282825"/>
            <a:ext cx="0" cy="2301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00" name="Line 164"/>
          <p:cNvSpPr>
            <a:spLocks noChangeShapeType="1"/>
          </p:cNvSpPr>
          <p:nvPr/>
        </p:nvSpPr>
        <p:spPr bwMode="auto">
          <a:xfrm flipV="1">
            <a:off x="7454900" y="2449513"/>
            <a:ext cx="0" cy="538162"/>
          </a:xfrm>
          <a:prstGeom prst="line">
            <a:avLst/>
          </a:prstGeom>
          <a:noFill/>
          <a:ln w="1651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01" name="Line 165"/>
          <p:cNvSpPr>
            <a:spLocks noChangeShapeType="1"/>
          </p:cNvSpPr>
          <p:nvPr/>
        </p:nvSpPr>
        <p:spPr bwMode="auto">
          <a:xfrm flipH="1" flipV="1">
            <a:off x="7953375" y="2676525"/>
            <a:ext cx="177800" cy="498475"/>
          </a:xfrm>
          <a:prstGeom prst="line">
            <a:avLst/>
          </a:prstGeom>
          <a:noFill/>
          <a:ln w="1651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02" name="Text Box 166"/>
          <p:cNvSpPr txBox="1">
            <a:spLocks noChangeArrowheads="1"/>
          </p:cNvSpPr>
          <p:nvPr/>
        </p:nvSpPr>
        <p:spPr bwMode="auto">
          <a:xfrm flipH="1">
            <a:off x="8048625" y="3068638"/>
            <a:ext cx="1025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PTFE</a:t>
            </a:r>
            <a:r>
              <a:rPr lang="ja-JP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coat</a:t>
            </a:r>
            <a:endParaRPr lang="ja-JP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3" name="Line 168"/>
          <p:cNvSpPr>
            <a:spLocks noChangeShapeType="1"/>
          </p:cNvSpPr>
          <p:nvPr/>
        </p:nvSpPr>
        <p:spPr bwMode="auto">
          <a:xfrm flipH="1">
            <a:off x="304800" y="3746500"/>
            <a:ext cx="19161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05" name="Line 170"/>
          <p:cNvSpPr>
            <a:spLocks noChangeShapeType="1"/>
          </p:cNvSpPr>
          <p:nvPr/>
        </p:nvSpPr>
        <p:spPr bwMode="auto">
          <a:xfrm flipH="1">
            <a:off x="293688" y="2533650"/>
            <a:ext cx="0" cy="3397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stealth" w="sm" len="lg"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06" name="Line 172"/>
          <p:cNvSpPr>
            <a:spLocks noChangeShapeType="1"/>
          </p:cNvSpPr>
          <p:nvPr/>
        </p:nvSpPr>
        <p:spPr bwMode="auto">
          <a:xfrm flipH="1">
            <a:off x="215900" y="2514600"/>
            <a:ext cx="2936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07" name="Line 173"/>
          <p:cNvSpPr>
            <a:spLocks noChangeShapeType="1"/>
          </p:cNvSpPr>
          <p:nvPr/>
        </p:nvSpPr>
        <p:spPr bwMode="auto">
          <a:xfrm>
            <a:off x="298450" y="2876550"/>
            <a:ext cx="0" cy="8699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08" name="Line 174"/>
          <p:cNvSpPr>
            <a:spLocks noChangeShapeType="1"/>
          </p:cNvSpPr>
          <p:nvPr/>
        </p:nvSpPr>
        <p:spPr bwMode="auto">
          <a:xfrm flipH="1">
            <a:off x="215900" y="2881313"/>
            <a:ext cx="2936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09" name="Oval 128"/>
          <p:cNvSpPr>
            <a:spLocks noChangeArrowheads="1"/>
          </p:cNvSpPr>
          <p:nvPr/>
        </p:nvSpPr>
        <p:spPr bwMode="auto">
          <a:xfrm flipV="1">
            <a:off x="754063" y="2746375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0" name="Oval 129"/>
          <p:cNvSpPr>
            <a:spLocks noChangeArrowheads="1"/>
          </p:cNvSpPr>
          <p:nvPr/>
        </p:nvSpPr>
        <p:spPr bwMode="auto">
          <a:xfrm flipV="1">
            <a:off x="709613" y="2746375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1" name="Oval 130"/>
          <p:cNvSpPr>
            <a:spLocks noChangeArrowheads="1"/>
          </p:cNvSpPr>
          <p:nvPr/>
        </p:nvSpPr>
        <p:spPr bwMode="auto">
          <a:xfrm flipV="1">
            <a:off x="666750" y="2746375"/>
            <a:ext cx="42863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2" name="Oval 131"/>
          <p:cNvSpPr>
            <a:spLocks noChangeArrowheads="1"/>
          </p:cNvSpPr>
          <p:nvPr/>
        </p:nvSpPr>
        <p:spPr bwMode="auto">
          <a:xfrm flipV="1">
            <a:off x="622300" y="2746375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3" name="Oval 128"/>
          <p:cNvSpPr>
            <a:spLocks noChangeArrowheads="1"/>
          </p:cNvSpPr>
          <p:nvPr/>
        </p:nvSpPr>
        <p:spPr bwMode="auto">
          <a:xfrm flipV="1">
            <a:off x="933450" y="2616200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4" name="Oval 129"/>
          <p:cNvSpPr>
            <a:spLocks noChangeArrowheads="1"/>
          </p:cNvSpPr>
          <p:nvPr/>
        </p:nvSpPr>
        <p:spPr bwMode="auto">
          <a:xfrm flipV="1">
            <a:off x="889000" y="2616200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5" name="Oval 130"/>
          <p:cNvSpPr>
            <a:spLocks noChangeArrowheads="1"/>
          </p:cNvSpPr>
          <p:nvPr/>
        </p:nvSpPr>
        <p:spPr bwMode="auto">
          <a:xfrm flipV="1">
            <a:off x="846138" y="2616200"/>
            <a:ext cx="42862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6" name="Oval 131"/>
          <p:cNvSpPr>
            <a:spLocks noChangeArrowheads="1"/>
          </p:cNvSpPr>
          <p:nvPr/>
        </p:nvSpPr>
        <p:spPr bwMode="auto">
          <a:xfrm flipV="1">
            <a:off x="801688" y="2616200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7" name="Oval 128"/>
          <p:cNvSpPr>
            <a:spLocks noChangeArrowheads="1"/>
          </p:cNvSpPr>
          <p:nvPr/>
        </p:nvSpPr>
        <p:spPr bwMode="auto">
          <a:xfrm flipV="1">
            <a:off x="754063" y="2616200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8" name="Oval 129"/>
          <p:cNvSpPr>
            <a:spLocks noChangeArrowheads="1"/>
          </p:cNvSpPr>
          <p:nvPr/>
        </p:nvSpPr>
        <p:spPr bwMode="auto">
          <a:xfrm flipV="1">
            <a:off x="709613" y="2616200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19" name="Oval 130"/>
          <p:cNvSpPr>
            <a:spLocks noChangeArrowheads="1"/>
          </p:cNvSpPr>
          <p:nvPr/>
        </p:nvSpPr>
        <p:spPr bwMode="auto">
          <a:xfrm flipV="1">
            <a:off x="666750" y="2616200"/>
            <a:ext cx="42863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20" name="Oval 131"/>
          <p:cNvSpPr>
            <a:spLocks noChangeArrowheads="1"/>
          </p:cNvSpPr>
          <p:nvPr/>
        </p:nvSpPr>
        <p:spPr bwMode="auto">
          <a:xfrm flipV="1">
            <a:off x="622300" y="2616200"/>
            <a:ext cx="44450" cy="44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21" name="テキスト ボックス 620"/>
          <p:cNvSpPr txBox="1"/>
          <p:nvPr/>
        </p:nvSpPr>
        <p:spPr>
          <a:xfrm>
            <a:off x="2087563" y="4017963"/>
            <a:ext cx="493301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Various models for different situations and/or lesions</a:t>
            </a:r>
            <a:endParaRPr lang="ja-JP" altLang="en-US" sz="1600" dirty="0">
              <a:solidFill>
                <a:srgbClr val="000000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623" name="テキスト ボックス 330"/>
          <p:cNvSpPr txBox="1">
            <a:spLocks noChangeArrowheads="1"/>
          </p:cNvSpPr>
          <p:nvPr/>
        </p:nvSpPr>
        <p:spPr bwMode="auto">
          <a:xfrm>
            <a:off x="4256088" y="4581525"/>
            <a:ext cx="4339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Diameter	</a:t>
            </a:r>
            <a:r>
              <a:rPr lang="ja-JP" alt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0.26mm</a:t>
            </a: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(0.010”)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- 0.36mm </a:t>
            </a: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(0.014”)</a:t>
            </a:r>
            <a:endParaRPr lang="en-US" altLang="ja-JP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Tip load	</a:t>
            </a:r>
            <a:r>
              <a:rPr lang="ja-JP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1.7g</a:t>
            </a:r>
            <a:endParaRPr lang="ja-JP" alt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5" name="テキスト ボックス 332"/>
          <p:cNvSpPr txBox="1">
            <a:spLocks noChangeArrowheads="1"/>
          </p:cNvSpPr>
          <p:nvPr/>
        </p:nvSpPr>
        <p:spPr bwMode="auto">
          <a:xfrm>
            <a:off x="4256088" y="5099050"/>
            <a:ext cx="4376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Diameter	</a:t>
            </a:r>
            <a:r>
              <a:rPr lang="ja-JP" alt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0.28mm</a:t>
            </a: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0.011”)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- 0.36mm</a:t>
            </a:r>
            <a:r>
              <a:rPr lang="en-US" altLang="ja-JP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(0.014”)</a:t>
            </a: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ja-JP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Tip </a:t>
            </a:r>
            <a:r>
              <a:rPr lang="en-US" altLang="ja-JP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	</a:t>
            </a:r>
            <a:r>
              <a:rPr lang="ja-JP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3.5g</a:t>
            </a:r>
            <a:endParaRPr lang="ja-JP" alt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8" name="テキスト ボックス 335"/>
          <p:cNvSpPr txBox="1">
            <a:spLocks noChangeArrowheads="1"/>
          </p:cNvSpPr>
          <p:nvPr/>
        </p:nvSpPr>
        <p:spPr bwMode="auto">
          <a:xfrm>
            <a:off x="4257675" y="5619750"/>
            <a:ext cx="43893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Diameter	</a:t>
            </a:r>
            <a:r>
              <a:rPr lang="ja-JP" alt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0.30mm </a:t>
            </a:r>
            <a:r>
              <a:rPr lang="en-US" altLang="ja-JP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0.012”) </a:t>
            </a: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- 0.36mm</a:t>
            </a:r>
            <a:r>
              <a:rPr lang="en-US" altLang="ja-JP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(0.014”)</a:t>
            </a:r>
            <a:r>
              <a:rPr lang="en-US" altLang="ja-JP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Tip </a:t>
            </a:r>
            <a:r>
              <a:rPr lang="en-US" altLang="ja-JP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	</a:t>
            </a:r>
            <a:r>
              <a:rPr lang="ja-JP" altLang="en-US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4.5g</a:t>
            </a:r>
            <a:endParaRPr lang="ja-JP" alt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9" name="テキスト ボックス 628"/>
          <p:cNvSpPr txBox="1"/>
          <p:nvPr/>
        </p:nvSpPr>
        <p:spPr>
          <a:xfrm>
            <a:off x="2189163" y="4688968"/>
            <a:ext cx="196171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ASAHI Gaia </a:t>
            </a:r>
            <a:r>
              <a:rPr lang="en-US" altLang="ja-JP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First</a:t>
            </a:r>
            <a:endParaRPr lang="ja-JP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0" name="テキスト ボックス 629"/>
          <p:cNvSpPr txBox="1"/>
          <p:nvPr/>
        </p:nvSpPr>
        <p:spPr>
          <a:xfrm>
            <a:off x="2195513" y="5207287"/>
            <a:ext cx="1955360" cy="307777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ASAHI Gaia </a:t>
            </a:r>
            <a:r>
              <a:rPr lang="en-US" altLang="ja-JP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Second</a:t>
            </a:r>
            <a:endParaRPr lang="ja-JP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1" name="テキスト ボックス 630"/>
          <p:cNvSpPr txBox="1"/>
          <p:nvPr/>
        </p:nvSpPr>
        <p:spPr>
          <a:xfrm>
            <a:off x="2195513" y="5727193"/>
            <a:ext cx="1955360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ASAHI Gaia </a:t>
            </a:r>
            <a:r>
              <a:rPr lang="en-US" altLang="ja-JP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Third</a:t>
            </a:r>
            <a:endParaRPr lang="ja-JP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248744" y="6330407"/>
            <a:ext cx="8812028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ja-JP"/>
            </a:def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Coated with </a:t>
            </a:r>
            <a:r>
              <a:rPr lang="en-US" altLang="ja-JP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h</a:t>
            </a:r>
            <a:r>
              <a:rPr lang="en-US" altLang="ja-JP" sz="16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ydrophilic coating </a:t>
            </a:r>
            <a:r>
              <a:rPr lang="en-US" altLang="ja-JP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which</a:t>
            </a:r>
            <a:r>
              <a:rPr lang="en-US" altLang="ja-JP" sz="16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enhances smooth controllability inside the micro catheter</a:t>
            </a:r>
            <a:endParaRPr lang="ja-JP" altLang="en-US" sz="16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209800" y="609600"/>
            <a:ext cx="50292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ASAHI Gaia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CATHLAB\My Documents\My Pictures\academic\cto\cgb given\g2.JPG"/>
          <p:cNvPicPr>
            <a:picLocks noChangeAspect="1" noChangeArrowheads="1"/>
          </p:cNvPicPr>
          <p:nvPr/>
        </p:nvPicPr>
        <p:blipFill>
          <a:blip r:embed="rId2" cstate="print"/>
          <a:srcRect l="1818" t="3631" r="1818"/>
          <a:stretch>
            <a:fillRect/>
          </a:stretch>
        </p:blipFill>
        <p:spPr bwMode="auto">
          <a:xfrm>
            <a:off x="533400" y="838200"/>
            <a:ext cx="807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CATHLAB\My Documents\My Pictures\academic\cto\cgb given\g4.JPG"/>
          <p:cNvPicPr>
            <a:picLocks noChangeAspect="1" noChangeArrowheads="1"/>
          </p:cNvPicPr>
          <p:nvPr/>
        </p:nvPicPr>
        <p:blipFill>
          <a:blip r:embed="rId2" cstate="print"/>
          <a:srcRect l="10000" t="10823" r="3000"/>
          <a:stretch>
            <a:fillRect/>
          </a:stretch>
        </p:blipFill>
        <p:spPr bwMode="auto">
          <a:xfrm>
            <a:off x="838200" y="990600"/>
            <a:ext cx="7315200" cy="52482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375241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Gaia specification/structure/performance</a:t>
            </a:r>
            <a:endParaRPr lang="en-US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タイトル 1"/>
          <p:cNvSpPr>
            <a:spLocks noGrp="1"/>
          </p:cNvSpPr>
          <p:nvPr>
            <p:ph type="title"/>
          </p:nvPr>
        </p:nvSpPr>
        <p:spPr>
          <a:xfrm>
            <a:off x="990599" y="304801"/>
            <a:ext cx="6553201" cy="1026014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altLang="ja-JP" sz="36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ASAHI Gaia concept </a:t>
            </a:r>
            <a:br>
              <a:rPr lang="en-US" altLang="ja-JP" sz="36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r>
              <a:rPr lang="en-US" altLang="ja-JP" sz="36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for Chronic Occlusion</a:t>
            </a:r>
            <a:endParaRPr lang="ja-JP" altLang="en-US" sz="36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7" name="Rectangle 6"/>
          <p:cNvSpPr txBox="1">
            <a:spLocks noChangeArrowheads="1"/>
          </p:cNvSpPr>
          <p:nvPr/>
        </p:nvSpPr>
        <p:spPr bwMode="auto">
          <a:xfrm>
            <a:off x="6856730" y="76200"/>
            <a:ext cx="21336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 smtClean="0">
                <a:solidFill>
                  <a:schemeClr val="bg1"/>
                </a:solidFill>
                <a:latin typeface="+mn-lt"/>
                <a:ea typeface="ＭＳ Ｐゴシック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8A93B-243D-4F77-BBDA-369405ED5D8C}" type="slidenum">
              <a:rPr lang="en-US" altLang="ja-JP" smtClean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ja-JP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8611" y="2291750"/>
            <a:ext cx="6386684" cy="501848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Smooth entry into the occluded lesion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8610" y="3888376"/>
            <a:ext cx="6386684" cy="501848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Easy control within the lesion</a:t>
            </a:r>
          </a:p>
        </p:txBody>
      </p:sp>
      <p:sp>
        <p:nvSpPr>
          <p:cNvPr id="36" name="テキスト ボックス 290"/>
          <p:cNvSpPr txBox="1">
            <a:spLocks noChangeArrowheads="1"/>
          </p:cNvSpPr>
          <p:nvPr/>
        </p:nvSpPr>
        <p:spPr bwMode="auto">
          <a:xfrm>
            <a:off x="6150811" y="1790702"/>
            <a:ext cx="2253778" cy="368022"/>
          </a:xfrm>
          <a:prstGeom prst="snip1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ja-JP"/>
            </a:defPPr>
            <a:lvl1pPr algn="ctr" eaLnBrk="1" hangingPunct="1">
              <a:defRPr sz="1400" b="1">
                <a:latin typeface="+mn-ea"/>
                <a:ea typeface="+mn-ea"/>
                <a:cs typeface="Times New Roman" pitchFamily="18" charset="0"/>
              </a:defRPr>
            </a:lvl1pPr>
            <a:lvl2pPr marL="742950" indent="-285750" eaLnBrk="0" hangingPunct="0">
              <a:defRPr sz="1200" b="1">
                <a:latin typeface="ＭＳ Ｐゴシック" charset="-128"/>
              </a:defRPr>
            </a:lvl2pPr>
            <a:lvl3pPr marL="1143000" indent="-228600" eaLnBrk="0" hangingPunct="0">
              <a:defRPr sz="1200" b="1">
                <a:latin typeface="ＭＳ Ｐゴシック" charset="-128"/>
              </a:defRPr>
            </a:lvl3pPr>
            <a:lvl4pPr marL="1600200" indent="-228600" eaLnBrk="0" hangingPunct="0">
              <a:defRPr sz="1200" b="1">
                <a:latin typeface="ＭＳ Ｐゴシック" charset="-128"/>
              </a:defRPr>
            </a:lvl4pPr>
            <a:lvl5pPr marL="2057400" indent="-228600" eaLnBrk="0" hangingPunct="0">
              <a:defRPr sz="1200" b="1">
                <a:latin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Gaia micro-cone</a:t>
            </a:r>
            <a:r>
              <a:rPr lang="ja-JP" altLang="en-US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tip</a:t>
            </a:r>
          </a:p>
        </p:txBody>
      </p:sp>
      <p:grpSp>
        <p:nvGrpSpPr>
          <p:cNvPr id="2" name="グループ化 2"/>
          <p:cNvGrpSpPr>
            <a:grpSpLocks/>
          </p:cNvGrpSpPr>
          <p:nvPr/>
        </p:nvGrpSpPr>
        <p:grpSpPr bwMode="auto">
          <a:xfrm>
            <a:off x="6874305" y="2291750"/>
            <a:ext cx="1161666" cy="787256"/>
            <a:chOff x="4570823" y="3336466"/>
            <a:chExt cx="2490890" cy="1628451"/>
          </a:xfrm>
        </p:grpSpPr>
        <p:sp>
          <p:nvSpPr>
            <p:cNvPr id="38" name="Freeform 352"/>
            <p:cNvSpPr>
              <a:spLocks/>
            </p:cNvSpPr>
            <p:nvPr/>
          </p:nvSpPr>
          <p:spPr bwMode="auto">
            <a:xfrm>
              <a:off x="4570823" y="3359588"/>
              <a:ext cx="1528212" cy="1570751"/>
            </a:xfrm>
            <a:custGeom>
              <a:avLst/>
              <a:gdLst>
                <a:gd name="T0" fmla="*/ 0 w 1450"/>
                <a:gd name="T1" fmla="*/ 0 h 3489"/>
                <a:gd name="T2" fmla="*/ 0 w 1450"/>
                <a:gd name="T3" fmla="*/ 0 h 3489"/>
                <a:gd name="T4" fmla="*/ 0 w 1450"/>
                <a:gd name="T5" fmla="*/ 0 h 3489"/>
                <a:gd name="T6" fmla="*/ 0 w 1450"/>
                <a:gd name="T7" fmla="*/ 0 h 3489"/>
                <a:gd name="T8" fmla="*/ 0 w 1450"/>
                <a:gd name="T9" fmla="*/ 0 h 3489"/>
                <a:gd name="T10" fmla="*/ 0 w 1450"/>
                <a:gd name="T11" fmla="*/ 0 h 3489"/>
                <a:gd name="T12" fmla="*/ 0 w 1450"/>
                <a:gd name="T13" fmla="*/ 0 h 3489"/>
                <a:gd name="T14" fmla="*/ 0 w 1450"/>
                <a:gd name="T15" fmla="*/ 0 h 3489"/>
                <a:gd name="T16" fmla="*/ 0 w 1450"/>
                <a:gd name="T17" fmla="*/ 0 h 3489"/>
                <a:gd name="T18" fmla="*/ 0 w 1450"/>
                <a:gd name="T19" fmla="*/ 0 h 3489"/>
                <a:gd name="T20" fmla="*/ 0 w 1450"/>
                <a:gd name="T21" fmla="*/ 0 h 3489"/>
                <a:gd name="T22" fmla="*/ 0 w 1450"/>
                <a:gd name="T23" fmla="*/ 0 h 3489"/>
                <a:gd name="T24" fmla="*/ 0 w 1450"/>
                <a:gd name="T25" fmla="*/ 0 h 3489"/>
                <a:gd name="T26" fmla="*/ 0 w 1450"/>
                <a:gd name="T27" fmla="*/ 0 h 3489"/>
                <a:gd name="T28" fmla="*/ 0 w 1450"/>
                <a:gd name="T29" fmla="*/ 0 h 3489"/>
                <a:gd name="T30" fmla="*/ 0 w 1450"/>
                <a:gd name="T31" fmla="*/ 0 h 3489"/>
                <a:gd name="T32" fmla="*/ 0 w 1450"/>
                <a:gd name="T33" fmla="*/ 0 h 3489"/>
                <a:gd name="T34" fmla="*/ 0 w 1450"/>
                <a:gd name="T35" fmla="*/ 0 h 3489"/>
                <a:gd name="T36" fmla="*/ 0 w 1450"/>
                <a:gd name="T37" fmla="*/ 0 h 3489"/>
                <a:gd name="T38" fmla="*/ 0 w 1450"/>
                <a:gd name="T39" fmla="*/ 0 h 3489"/>
                <a:gd name="T40" fmla="*/ 0 w 1450"/>
                <a:gd name="T41" fmla="*/ 0 h 3489"/>
                <a:gd name="T42" fmla="*/ 0 w 1450"/>
                <a:gd name="T43" fmla="*/ 0 h 3489"/>
                <a:gd name="T44" fmla="*/ 0 w 1450"/>
                <a:gd name="T45" fmla="*/ 0 h 3489"/>
                <a:gd name="T46" fmla="*/ 0 w 1450"/>
                <a:gd name="T47" fmla="*/ 0 h 3489"/>
                <a:gd name="T48" fmla="*/ 0 w 1450"/>
                <a:gd name="T49" fmla="*/ 0 h 3489"/>
                <a:gd name="T50" fmla="*/ 0 w 1450"/>
                <a:gd name="T51" fmla="*/ 0 h 3489"/>
                <a:gd name="T52" fmla="*/ 0 w 1450"/>
                <a:gd name="T53" fmla="*/ 0 h 3489"/>
                <a:gd name="T54" fmla="*/ 0 w 1450"/>
                <a:gd name="T55" fmla="*/ 0 h 3489"/>
                <a:gd name="T56" fmla="*/ 0 w 1450"/>
                <a:gd name="T57" fmla="*/ 0 h 3489"/>
                <a:gd name="T58" fmla="*/ 0 w 1450"/>
                <a:gd name="T59" fmla="*/ 0 h 3489"/>
                <a:gd name="T60" fmla="*/ 0 w 1450"/>
                <a:gd name="T61" fmla="*/ 0 h 3489"/>
                <a:gd name="T62" fmla="*/ 0 w 1450"/>
                <a:gd name="T63" fmla="*/ 0 h 3489"/>
                <a:gd name="T64" fmla="*/ 0 w 1450"/>
                <a:gd name="T65" fmla="*/ 0 h 3489"/>
                <a:gd name="T66" fmla="*/ 0 w 1450"/>
                <a:gd name="T67" fmla="*/ 0 h 3489"/>
                <a:gd name="T68" fmla="*/ 0 w 1450"/>
                <a:gd name="T69" fmla="*/ 0 h 3489"/>
                <a:gd name="T70" fmla="*/ 0 w 1450"/>
                <a:gd name="T71" fmla="*/ 0 h 3489"/>
                <a:gd name="T72" fmla="*/ 0 w 1450"/>
                <a:gd name="T73" fmla="*/ 0 h 3489"/>
                <a:gd name="T74" fmla="*/ 0 w 1450"/>
                <a:gd name="T75" fmla="*/ 0 h 3489"/>
                <a:gd name="T76" fmla="*/ 0 w 1450"/>
                <a:gd name="T77" fmla="*/ 0 h 3489"/>
                <a:gd name="T78" fmla="*/ 0 w 1450"/>
                <a:gd name="T79" fmla="*/ 0 h 3489"/>
                <a:gd name="T80" fmla="*/ 0 w 1450"/>
                <a:gd name="T81" fmla="*/ 0 h 3489"/>
                <a:gd name="T82" fmla="*/ 0 w 1450"/>
                <a:gd name="T83" fmla="*/ 0 h 3489"/>
                <a:gd name="T84" fmla="*/ 0 w 1450"/>
                <a:gd name="T85" fmla="*/ 0 h 3489"/>
                <a:gd name="T86" fmla="*/ 0 w 1450"/>
                <a:gd name="T87" fmla="*/ 0 h 3489"/>
                <a:gd name="T88" fmla="*/ 0 w 1450"/>
                <a:gd name="T89" fmla="*/ 0 h 3489"/>
                <a:gd name="T90" fmla="*/ 0 w 1450"/>
                <a:gd name="T91" fmla="*/ 0 h 3489"/>
                <a:gd name="T92" fmla="*/ 0 w 1450"/>
                <a:gd name="T93" fmla="*/ 0 h 3489"/>
                <a:gd name="T94" fmla="*/ 0 w 1450"/>
                <a:gd name="T95" fmla="*/ 0 h 3489"/>
                <a:gd name="T96" fmla="*/ 0 w 1450"/>
                <a:gd name="T97" fmla="*/ 0 h 3489"/>
                <a:gd name="T98" fmla="*/ 0 w 1450"/>
                <a:gd name="T99" fmla="*/ 0 h 3489"/>
                <a:gd name="T100" fmla="*/ 0 w 1450"/>
                <a:gd name="T101" fmla="*/ 0 h 3489"/>
                <a:gd name="T102" fmla="*/ 0 w 1450"/>
                <a:gd name="T103" fmla="*/ 0 h 3489"/>
                <a:gd name="T104" fmla="*/ 0 w 1450"/>
                <a:gd name="T105" fmla="*/ 0 h 3489"/>
                <a:gd name="T106" fmla="*/ 0 w 1450"/>
                <a:gd name="T107" fmla="*/ 0 h 3489"/>
                <a:gd name="T108" fmla="*/ 0 w 1450"/>
                <a:gd name="T109" fmla="*/ 0 h 3489"/>
                <a:gd name="T110" fmla="*/ 0 w 1450"/>
                <a:gd name="T111" fmla="*/ 0 h 3489"/>
                <a:gd name="T112" fmla="*/ 0 w 1450"/>
                <a:gd name="T113" fmla="*/ 0 h 3489"/>
                <a:gd name="T114" fmla="*/ 0 w 1450"/>
                <a:gd name="T115" fmla="*/ 0 h 3489"/>
                <a:gd name="T116" fmla="*/ 0 w 1450"/>
                <a:gd name="T117" fmla="*/ 0 h 3489"/>
                <a:gd name="T118" fmla="*/ 0 w 1450"/>
                <a:gd name="T119" fmla="*/ 0 h 3489"/>
                <a:gd name="T120" fmla="*/ 0 w 1450"/>
                <a:gd name="T121" fmla="*/ 0 h 3489"/>
                <a:gd name="T122" fmla="*/ 0 w 1450"/>
                <a:gd name="T123" fmla="*/ 0 h 3489"/>
                <a:gd name="T124" fmla="*/ 0 w 1450"/>
                <a:gd name="T125" fmla="*/ 0 h 34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50" h="3489">
                  <a:moveTo>
                    <a:pt x="1447" y="1745"/>
                  </a:moveTo>
                  <a:lnTo>
                    <a:pt x="1450" y="3489"/>
                  </a:lnTo>
                  <a:lnTo>
                    <a:pt x="1432" y="3489"/>
                  </a:lnTo>
                  <a:lnTo>
                    <a:pt x="1414" y="3489"/>
                  </a:lnTo>
                  <a:lnTo>
                    <a:pt x="1395" y="3488"/>
                  </a:lnTo>
                  <a:lnTo>
                    <a:pt x="1378" y="3487"/>
                  </a:lnTo>
                  <a:lnTo>
                    <a:pt x="1360" y="3486"/>
                  </a:lnTo>
                  <a:lnTo>
                    <a:pt x="1342" y="3485"/>
                  </a:lnTo>
                  <a:lnTo>
                    <a:pt x="1323" y="3483"/>
                  </a:lnTo>
                  <a:lnTo>
                    <a:pt x="1305" y="3480"/>
                  </a:lnTo>
                  <a:lnTo>
                    <a:pt x="1287" y="3478"/>
                  </a:lnTo>
                  <a:lnTo>
                    <a:pt x="1270" y="3476"/>
                  </a:lnTo>
                  <a:lnTo>
                    <a:pt x="1251" y="3473"/>
                  </a:lnTo>
                  <a:lnTo>
                    <a:pt x="1233" y="3470"/>
                  </a:lnTo>
                  <a:lnTo>
                    <a:pt x="1216" y="3467"/>
                  </a:lnTo>
                  <a:lnTo>
                    <a:pt x="1198" y="3463"/>
                  </a:lnTo>
                  <a:lnTo>
                    <a:pt x="1179" y="3459"/>
                  </a:lnTo>
                  <a:lnTo>
                    <a:pt x="1162" y="3455"/>
                  </a:lnTo>
                  <a:lnTo>
                    <a:pt x="1144" y="3451"/>
                  </a:lnTo>
                  <a:lnTo>
                    <a:pt x="1127" y="3445"/>
                  </a:lnTo>
                  <a:lnTo>
                    <a:pt x="1109" y="3441"/>
                  </a:lnTo>
                  <a:lnTo>
                    <a:pt x="1091" y="3436"/>
                  </a:lnTo>
                  <a:lnTo>
                    <a:pt x="1073" y="3430"/>
                  </a:lnTo>
                  <a:lnTo>
                    <a:pt x="1056" y="3424"/>
                  </a:lnTo>
                  <a:lnTo>
                    <a:pt x="1039" y="3418"/>
                  </a:lnTo>
                  <a:lnTo>
                    <a:pt x="1022" y="3412"/>
                  </a:lnTo>
                  <a:lnTo>
                    <a:pt x="1003" y="3405"/>
                  </a:lnTo>
                  <a:lnTo>
                    <a:pt x="986" y="3398"/>
                  </a:lnTo>
                  <a:lnTo>
                    <a:pt x="969" y="3391"/>
                  </a:lnTo>
                  <a:lnTo>
                    <a:pt x="952" y="3383"/>
                  </a:lnTo>
                  <a:lnTo>
                    <a:pt x="935" y="3376"/>
                  </a:lnTo>
                  <a:lnTo>
                    <a:pt x="919" y="3369"/>
                  </a:lnTo>
                  <a:lnTo>
                    <a:pt x="902" y="3360"/>
                  </a:lnTo>
                  <a:lnTo>
                    <a:pt x="885" y="3352"/>
                  </a:lnTo>
                  <a:lnTo>
                    <a:pt x="869" y="3343"/>
                  </a:lnTo>
                  <a:lnTo>
                    <a:pt x="852" y="3335"/>
                  </a:lnTo>
                  <a:lnTo>
                    <a:pt x="836" y="3325"/>
                  </a:lnTo>
                  <a:lnTo>
                    <a:pt x="818" y="3316"/>
                  </a:lnTo>
                  <a:lnTo>
                    <a:pt x="802" y="3306"/>
                  </a:lnTo>
                  <a:lnTo>
                    <a:pt x="786" y="3296"/>
                  </a:lnTo>
                  <a:lnTo>
                    <a:pt x="770" y="3287"/>
                  </a:lnTo>
                  <a:lnTo>
                    <a:pt x="754" y="3276"/>
                  </a:lnTo>
                  <a:lnTo>
                    <a:pt x="738" y="3265"/>
                  </a:lnTo>
                  <a:lnTo>
                    <a:pt x="722" y="3255"/>
                  </a:lnTo>
                  <a:lnTo>
                    <a:pt x="706" y="3243"/>
                  </a:lnTo>
                  <a:lnTo>
                    <a:pt x="692" y="3232"/>
                  </a:lnTo>
                  <a:lnTo>
                    <a:pt x="676" y="3221"/>
                  </a:lnTo>
                  <a:lnTo>
                    <a:pt x="661" y="3209"/>
                  </a:lnTo>
                  <a:lnTo>
                    <a:pt x="646" y="3197"/>
                  </a:lnTo>
                  <a:lnTo>
                    <a:pt x="630" y="3184"/>
                  </a:lnTo>
                  <a:lnTo>
                    <a:pt x="615" y="3172"/>
                  </a:lnTo>
                  <a:lnTo>
                    <a:pt x="600" y="3160"/>
                  </a:lnTo>
                  <a:lnTo>
                    <a:pt x="586" y="3146"/>
                  </a:lnTo>
                  <a:lnTo>
                    <a:pt x="572" y="3133"/>
                  </a:lnTo>
                  <a:lnTo>
                    <a:pt x="557" y="3120"/>
                  </a:lnTo>
                  <a:lnTo>
                    <a:pt x="543" y="3107"/>
                  </a:lnTo>
                  <a:lnTo>
                    <a:pt x="529" y="3093"/>
                  </a:lnTo>
                  <a:lnTo>
                    <a:pt x="514" y="3079"/>
                  </a:lnTo>
                  <a:lnTo>
                    <a:pt x="501" y="3064"/>
                  </a:lnTo>
                  <a:lnTo>
                    <a:pt x="487" y="3050"/>
                  </a:lnTo>
                  <a:lnTo>
                    <a:pt x="475" y="3035"/>
                  </a:lnTo>
                  <a:lnTo>
                    <a:pt x="461" y="3020"/>
                  </a:lnTo>
                  <a:lnTo>
                    <a:pt x="447" y="3005"/>
                  </a:lnTo>
                  <a:lnTo>
                    <a:pt x="435" y="2991"/>
                  </a:lnTo>
                  <a:lnTo>
                    <a:pt x="422" y="2975"/>
                  </a:lnTo>
                  <a:lnTo>
                    <a:pt x="408" y="2960"/>
                  </a:lnTo>
                  <a:lnTo>
                    <a:pt x="396" y="2944"/>
                  </a:lnTo>
                  <a:lnTo>
                    <a:pt x="384" y="2928"/>
                  </a:lnTo>
                  <a:lnTo>
                    <a:pt x="372" y="2912"/>
                  </a:lnTo>
                  <a:lnTo>
                    <a:pt x="359" y="2895"/>
                  </a:lnTo>
                  <a:lnTo>
                    <a:pt x="348" y="2879"/>
                  </a:lnTo>
                  <a:lnTo>
                    <a:pt x="336" y="2862"/>
                  </a:lnTo>
                  <a:lnTo>
                    <a:pt x="325" y="2845"/>
                  </a:lnTo>
                  <a:lnTo>
                    <a:pt x="313" y="2828"/>
                  </a:lnTo>
                  <a:lnTo>
                    <a:pt x="302" y="2811"/>
                  </a:lnTo>
                  <a:lnTo>
                    <a:pt x="291" y="2794"/>
                  </a:lnTo>
                  <a:lnTo>
                    <a:pt x="280" y="2775"/>
                  </a:lnTo>
                  <a:lnTo>
                    <a:pt x="270" y="2758"/>
                  </a:lnTo>
                  <a:lnTo>
                    <a:pt x="259" y="2740"/>
                  </a:lnTo>
                  <a:lnTo>
                    <a:pt x="248" y="2722"/>
                  </a:lnTo>
                  <a:lnTo>
                    <a:pt x="239" y="2704"/>
                  </a:lnTo>
                  <a:lnTo>
                    <a:pt x="229" y="2685"/>
                  </a:lnTo>
                  <a:lnTo>
                    <a:pt x="219" y="2667"/>
                  </a:lnTo>
                  <a:lnTo>
                    <a:pt x="209" y="2649"/>
                  </a:lnTo>
                  <a:lnTo>
                    <a:pt x="200" y="2630"/>
                  </a:lnTo>
                  <a:lnTo>
                    <a:pt x="191" y="2610"/>
                  </a:lnTo>
                  <a:lnTo>
                    <a:pt x="182" y="2591"/>
                  </a:lnTo>
                  <a:lnTo>
                    <a:pt x="174" y="2572"/>
                  </a:lnTo>
                  <a:lnTo>
                    <a:pt x="165" y="2553"/>
                  </a:lnTo>
                  <a:lnTo>
                    <a:pt x="157" y="2534"/>
                  </a:lnTo>
                  <a:lnTo>
                    <a:pt x="149" y="2513"/>
                  </a:lnTo>
                  <a:lnTo>
                    <a:pt x="141" y="2494"/>
                  </a:lnTo>
                  <a:lnTo>
                    <a:pt x="133" y="2474"/>
                  </a:lnTo>
                  <a:lnTo>
                    <a:pt x="126" y="2455"/>
                  </a:lnTo>
                  <a:lnTo>
                    <a:pt x="118" y="2435"/>
                  </a:lnTo>
                  <a:lnTo>
                    <a:pt x="111" y="2414"/>
                  </a:lnTo>
                  <a:lnTo>
                    <a:pt x="104" y="2394"/>
                  </a:lnTo>
                  <a:lnTo>
                    <a:pt x="98" y="2374"/>
                  </a:lnTo>
                  <a:lnTo>
                    <a:pt x="92" y="2354"/>
                  </a:lnTo>
                  <a:lnTo>
                    <a:pt x="85" y="2332"/>
                  </a:lnTo>
                  <a:lnTo>
                    <a:pt x="79" y="2312"/>
                  </a:lnTo>
                  <a:lnTo>
                    <a:pt x="74" y="2291"/>
                  </a:lnTo>
                  <a:lnTo>
                    <a:pt x="68" y="2271"/>
                  </a:lnTo>
                  <a:lnTo>
                    <a:pt x="62" y="2249"/>
                  </a:lnTo>
                  <a:lnTo>
                    <a:pt x="58" y="2228"/>
                  </a:lnTo>
                  <a:lnTo>
                    <a:pt x="52" y="2208"/>
                  </a:lnTo>
                  <a:lnTo>
                    <a:pt x="47" y="2187"/>
                  </a:lnTo>
                  <a:lnTo>
                    <a:pt x="43" y="2165"/>
                  </a:lnTo>
                  <a:lnTo>
                    <a:pt x="39" y="2144"/>
                  </a:lnTo>
                  <a:lnTo>
                    <a:pt x="35" y="2123"/>
                  </a:lnTo>
                  <a:lnTo>
                    <a:pt x="31" y="2101"/>
                  </a:lnTo>
                  <a:lnTo>
                    <a:pt x="28" y="2080"/>
                  </a:lnTo>
                  <a:lnTo>
                    <a:pt x="24" y="2059"/>
                  </a:lnTo>
                  <a:lnTo>
                    <a:pt x="21" y="2036"/>
                  </a:lnTo>
                  <a:lnTo>
                    <a:pt x="18" y="2015"/>
                  </a:lnTo>
                  <a:lnTo>
                    <a:pt x="15" y="1994"/>
                  </a:lnTo>
                  <a:lnTo>
                    <a:pt x="13" y="1971"/>
                  </a:lnTo>
                  <a:lnTo>
                    <a:pt x="11" y="1950"/>
                  </a:lnTo>
                  <a:lnTo>
                    <a:pt x="8" y="1929"/>
                  </a:lnTo>
                  <a:lnTo>
                    <a:pt x="6" y="1906"/>
                  </a:lnTo>
                  <a:lnTo>
                    <a:pt x="5" y="1885"/>
                  </a:lnTo>
                  <a:lnTo>
                    <a:pt x="4" y="1863"/>
                  </a:lnTo>
                  <a:lnTo>
                    <a:pt x="3" y="1842"/>
                  </a:lnTo>
                  <a:lnTo>
                    <a:pt x="2" y="1819"/>
                  </a:lnTo>
                  <a:lnTo>
                    <a:pt x="2" y="1798"/>
                  </a:lnTo>
                  <a:lnTo>
                    <a:pt x="0" y="1776"/>
                  </a:lnTo>
                  <a:lnTo>
                    <a:pt x="0" y="1753"/>
                  </a:lnTo>
                  <a:lnTo>
                    <a:pt x="0" y="1732"/>
                  </a:lnTo>
                  <a:lnTo>
                    <a:pt x="0" y="1709"/>
                  </a:lnTo>
                  <a:lnTo>
                    <a:pt x="2" y="1688"/>
                  </a:lnTo>
                  <a:lnTo>
                    <a:pt x="2" y="1666"/>
                  </a:lnTo>
                  <a:lnTo>
                    <a:pt x="3" y="1645"/>
                  </a:lnTo>
                  <a:lnTo>
                    <a:pt x="4" y="1622"/>
                  </a:lnTo>
                  <a:lnTo>
                    <a:pt x="5" y="1601"/>
                  </a:lnTo>
                  <a:lnTo>
                    <a:pt x="7" y="1579"/>
                  </a:lnTo>
                  <a:lnTo>
                    <a:pt x="8" y="1557"/>
                  </a:lnTo>
                  <a:lnTo>
                    <a:pt x="11" y="1535"/>
                  </a:lnTo>
                  <a:lnTo>
                    <a:pt x="13" y="1514"/>
                  </a:lnTo>
                  <a:lnTo>
                    <a:pt x="15" y="1492"/>
                  </a:lnTo>
                  <a:lnTo>
                    <a:pt x="19" y="1470"/>
                  </a:lnTo>
                  <a:lnTo>
                    <a:pt x="21" y="1449"/>
                  </a:lnTo>
                  <a:lnTo>
                    <a:pt x="24" y="1427"/>
                  </a:lnTo>
                  <a:lnTo>
                    <a:pt x="28" y="1406"/>
                  </a:lnTo>
                  <a:lnTo>
                    <a:pt x="31" y="1385"/>
                  </a:lnTo>
                  <a:lnTo>
                    <a:pt x="36" y="1363"/>
                  </a:lnTo>
                  <a:lnTo>
                    <a:pt x="39" y="1342"/>
                  </a:lnTo>
                  <a:lnTo>
                    <a:pt x="44" y="1321"/>
                  </a:lnTo>
                  <a:lnTo>
                    <a:pt x="48" y="1300"/>
                  </a:lnTo>
                  <a:lnTo>
                    <a:pt x="53" y="1278"/>
                  </a:lnTo>
                  <a:lnTo>
                    <a:pt x="58" y="1257"/>
                  </a:lnTo>
                  <a:lnTo>
                    <a:pt x="63" y="1236"/>
                  </a:lnTo>
                  <a:lnTo>
                    <a:pt x="69" y="1215"/>
                  </a:lnTo>
                  <a:lnTo>
                    <a:pt x="75" y="1194"/>
                  </a:lnTo>
                  <a:lnTo>
                    <a:pt x="80" y="1174"/>
                  </a:lnTo>
                  <a:lnTo>
                    <a:pt x="86" y="1153"/>
                  </a:lnTo>
                  <a:lnTo>
                    <a:pt x="93" y="1132"/>
                  </a:lnTo>
                  <a:lnTo>
                    <a:pt x="99" y="1112"/>
                  </a:lnTo>
                  <a:lnTo>
                    <a:pt x="106" y="1092"/>
                  </a:lnTo>
                  <a:lnTo>
                    <a:pt x="112" y="1072"/>
                  </a:lnTo>
                  <a:lnTo>
                    <a:pt x="119" y="1051"/>
                  </a:lnTo>
                  <a:lnTo>
                    <a:pt x="127" y="1031"/>
                  </a:lnTo>
                  <a:lnTo>
                    <a:pt x="134" y="1011"/>
                  </a:lnTo>
                  <a:lnTo>
                    <a:pt x="142" y="992"/>
                  </a:lnTo>
                  <a:lnTo>
                    <a:pt x="150" y="972"/>
                  </a:lnTo>
                  <a:lnTo>
                    <a:pt x="158" y="952"/>
                  </a:lnTo>
                  <a:lnTo>
                    <a:pt x="166" y="933"/>
                  </a:lnTo>
                  <a:lnTo>
                    <a:pt x="175" y="914"/>
                  </a:lnTo>
                  <a:lnTo>
                    <a:pt x="184" y="895"/>
                  </a:lnTo>
                  <a:lnTo>
                    <a:pt x="192" y="876"/>
                  </a:lnTo>
                  <a:lnTo>
                    <a:pt x="201" y="857"/>
                  </a:lnTo>
                  <a:lnTo>
                    <a:pt x="212" y="837"/>
                  </a:lnTo>
                  <a:lnTo>
                    <a:pt x="221" y="819"/>
                  </a:lnTo>
                  <a:lnTo>
                    <a:pt x="230" y="801"/>
                  </a:lnTo>
                  <a:lnTo>
                    <a:pt x="240" y="782"/>
                  </a:lnTo>
                  <a:lnTo>
                    <a:pt x="251" y="764"/>
                  </a:lnTo>
                  <a:lnTo>
                    <a:pt x="261" y="746"/>
                  </a:lnTo>
                  <a:lnTo>
                    <a:pt x="271" y="729"/>
                  </a:lnTo>
                  <a:lnTo>
                    <a:pt x="281" y="711"/>
                  </a:lnTo>
                  <a:lnTo>
                    <a:pt x="293" y="693"/>
                  </a:lnTo>
                  <a:lnTo>
                    <a:pt x="304" y="675"/>
                  </a:lnTo>
                  <a:lnTo>
                    <a:pt x="315" y="658"/>
                  </a:lnTo>
                  <a:lnTo>
                    <a:pt x="326" y="641"/>
                  </a:lnTo>
                  <a:lnTo>
                    <a:pt x="339" y="624"/>
                  </a:lnTo>
                  <a:lnTo>
                    <a:pt x="350" y="607"/>
                  </a:lnTo>
                  <a:lnTo>
                    <a:pt x="361" y="591"/>
                  </a:lnTo>
                  <a:lnTo>
                    <a:pt x="374" y="575"/>
                  </a:lnTo>
                  <a:lnTo>
                    <a:pt x="387" y="558"/>
                  </a:lnTo>
                  <a:lnTo>
                    <a:pt x="398" y="543"/>
                  </a:lnTo>
                  <a:lnTo>
                    <a:pt x="411" y="527"/>
                  </a:lnTo>
                  <a:lnTo>
                    <a:pt x="424" y="511"/>
                  </a:lnTo>
                  <a:lnTo>
                    <a:pt x="437" y="497"/>
                  </a:lnTo>
                  <a:lnTo>
                    <a:pt x="449" y="481"/>
                  </a:lnTo>
                  <a:lnTo>
                    <a:pt x="463" y="466"/>
                  </a:lnTo>
                  <a:lnTo>
                    <a:pt x="477" y="451"/>
                  </a:lnTo>
                  <a:lnTo>
                    <a:pt x="489" y="437"/>
                  </a:lnTo>
                  <a:lnTo>
                    <a:pt x="503" y="422"/>
                  </a:lnTo>
                  <a:lnTo>
                    <a:pt x="517" y="408"/>
                  </a:lnTo>
                  <a:lnTo>
                    <a:pt x="532" y="394"/>
                  </a:lnTo>
                  <a:lnTo>
                    <a:pt x="545" y="380"/>
                  </a:lnTo>
                  <a:lnTo>
                    <a:pt x="560" y="367"/>
                  </a:lnTo>
                  <a:lnTo>
                    <a:pt x="574" y="354"/>
                  </a:lnTo>
                  <a:lnTo>
                    <a:pt x="589" y="340"/>
                  </a:lnTo>
                  <a:lnTo>
                    <a:pt x="604" y="327"/>
                  </a:lnTo>
                  <a:lnTo>
                    <a:pt x="618" y="314"/>
                  </a:lnTo>
                  <a:lnTo>
                    <a:pt x="633" y="303"/>
                  </a:lnTo>
                  <a:lnTo>
                    <a:pt x="648" y="290"/>
                  </a:lnTo>
                  <a:lnTo>
                    <a:pt x="663" y="278"/>
                  </a:lnTo>
                  <a:lnTo>
                    <a:pt x="679" y="267"/>
                  </a:lnTo>
                  <a:lnTo>
                    <a:pt x="694" y="255"/>
                  </a:lnTo>
                  <a:lnTo>
                    <a:pt x="710" y="244"/>
                  </a:lnTo>
                  <a:lnTo>
                    <a:pt x="725" y="232"/>
                  </a:lnTo>
                  <a:lnTo>
                    <a:pt x="741" y="222"/>
                  </a:lnTo>
                  <a:lnTo>
                    <a:pt x="757" y="211"/>
                  </a:lnTo>
                  <a:lnTo>
                    <a:pt x="773" y="202"/>
                  </a:lnTo>
                  <a:lnTo>
                    <a:pt x="789" y="191"/>
                  </a:lnTo>
                  <a:lnTo>
                    <a:pt x="806" y="181"/>
                  </a:lnTo>
                  <a:lnTo>
                    <a:pt x="822" y="172"/>
                  </a:lnTo>
                  <a:lnTo>
                    <a:pt x="838" y="162"/>
                  </a:lnTo>
                  <a:lnTo>
                    <a:pt x="855" y="154"/>
                  </a:lnTo>
                  <a:lnTo>
                    <a:pt x="871" y="144"/>
                  </a:lnTo>
                  <a:lnTo>
                    <a:pt x="888" y="136"/>
                  </a:lnTo>
                  <a:lnTo>
                    <a:pt x="904" y="127"/>
                  </a:lnTo>
                  <a:lnTo>
                    <a:pt x="921" y="120"/>
                  </a:lnTo>
                  <a:lnTo>
                    <a:pt x="938" y="112"/>
                  </a:lnTo>
                  <a:lnTo>
                    <a:pt x="955" y="104"/>
                  </a:lnTo>
                  <a:lnTo>
                    <a:pt x="973" y="97"/>
                  </a:lnTo>
                  <a:lnTo>
                    <a:pt x="990" y="90"/>
                  </a:lnTo>
                  <a:lnTo>
                    <a:pt x="1007" y="83"/>
                  </a:lnTo>
                  <a:lnTo>
                    <a:pt x="1024" y="76"/>
                  </a:lnTo>
                  <a:lnTo>
                    <a:pt x="1041" y="71"/>
                  </a:lnTo>
                  <a:lnTo>
                    <a:pt x="1059" y="64"/>
                  </a:lnTo>
                  <a:lnTo>
                    <a:pt x="1077" y="59"/>
                  </a:lnTo>
                  <a:lnTo>
                    <a:pt x="1094" y="53"/>
                  </a:lnTo>
                  <a:lnTo>
                    <a:pt x="1112" y="48"/>
                  </a:lnTo>
                  <a:lnTo>
                    <a:pt x="1129" y="43"/>
                  </a:lnTo>
                  <a:lnTo>
                    <a:pt x="1147" y="39"/>
                  </a:lnTo>
                  <a:lnTo>
                    <a:pt x="1165" y="33"/>
                  </a:lnTo>
                  <a:lnTo>
                    <a:pt x="1183" y="30"/>
                  </a:lnTo>
                  <a:lnTo>
                    <a:pt x="1201" y="26"/>
                  </a:lnTo>
                  <a:lnTo>
                    <a:pt x="1218" y="23"/>
                  </a:lnTo>
                  <a:lnTo>
                    <a:pt x="1236" y="18"/>
                  </a:lnTo>
                  <a:lnTo>
                    <a:pt x="1255" y="16"/>
                  </a:lnTo>
                  <a:lnTo>
                    <a:pt x="1272" y="13"/>
                  </a:lnTo>
                  <a:lnTo>
                    <a:pt x="1290" y="11"/>
                  </a:lnTo>
                  <a:lnTo>
                    <a:pt x="1308" y="8"/>
                  </a:lnTo>
                  <a:lnTo>
                    <a:pt x="1327" y="7"/>
                  </a:lnTo>
                  <a:lnTo>
                    <a:pt x="1345" y="5"/>
                  </a:lnTo>
                  <a:lnTo>
                    <a:pt x="1363" y="4"/>
                  </a:lnTo>
                  <a:lnTo>
                    <a:pt x="1380" y="2"/>
                  </a:lnTo>
                  <a:lnTo>
                    <a:pt x="1399" y="1"/>
                  </a:lnTo>
                  <a:lnTo>
                    <a:pt x="1417" y="0"/>
                  </a:lnTo>
                  <a:lnTo>
                    <a:pt x="1435" y="0"/>
                  </a:lnTo>
                  <a:lnTo>
                    <a:pt x="1450" y="0"/>
                  </a:lnTo>
                  <a:lnTo>
                    <a:pt x="1447" y="1745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>
                <a:defRPr/>
              </a:pPr>
              <a:endParaRPr kumimoji="0" lang="ja-JP" altLang="en-US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平行四辺形 22"/>
            <p:cNvSpPr/>
            <p:nvPr/>
          </p:nvSpPr>
          <p:spPr>
            <a:xfrm rot="4665">
              <a:off x="5956615" y="3336466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平行四辺形 22"/>
            <p:cNvSpPr/>
            <p:nvPr/>
          </p:nvSpPr>
          <p:spPr>
            <a:xfrm rot="4665">
              <a:off x="6168369" y="3336783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平行四辺形 22"/>
            <p:cNvSpPr/>
            <p:nvPr/>
          </p:nvSpPr>
          <p:spPr>
            <a:xfrm rot="4665">
              <a:off x="6380120" y="3337099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平行四辺形 22"/>
            <p:cNvSpPr/>
            <p:nvPr/>
          </p:nvSpPr>
          <p:spPr>
            <a:xfrm rot="4665">
              <a:off x="6591872" y="3337416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平行四辺形 22"/>
            <p:cNvSpPr/>
            <p:nvPr/>
          </p:nvSpPr>
          <p:spPr>
            <a:xfrm rot="4665">
              <a:off x="6792609" y="3337736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60"/>
          <a:stretch/>
        </p:blipFill>
        <p:spPr bwMode="auto">
          <a:xfrm>
            <a:off x="6874304" y="3668209"/>
            <a:ext cx="2187132" cy="94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テキスト ボックス 290"/>
          <p:cNvSpPr txBox="1">
            <a:spLocks noChangeArrowheads="1"/>
          </p:cNvSpPr>
          <p:nvPr/>
        </p:nvSpPr>
        <p:spPr bwMode="auto">
          <a:xfrm>
            <a:off x="6136727" y="3300187"/>
            <a:ext cx="2253778" cy="368022"/>
          </a:xfrm>
          <a:prstGeom prst="snip1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ja-JP"/>
            </a:defPPr>
            <a:lvl1pPr algn="ctr" eaLnBrk="1" hangingPunct="1">
              <a:defRPr sz="1400" b="1">
                <a:latin typeface="+mn-ea"/>
                <a:ea typeface="+mn-ea"/>
                <a:cs typeface="Times New Roman" pitchFamily="18" charset="0"/>
              </a:defRPr>
            </a:lvl1pPr>
            <a:lvl2pPr marL="742950" indent="-285750" eaLnBrk="0" hangingPunct="0">
              <a:defRPr sz="1200" b="1">
                <a:latin typeface="ＭＳ Ｐゴシック" charset="-128"/>
              </a:defRPr>
            </a:lvl2pPr>
            <a:lvl3pPr marL="1143000" indent="-228600" eaLnBrk="0" hangingPunct="0">
              <a:defRPr sz="1200" b="1">
                <a:latin typeface="ＭＳ Ｐゴシック" charset="-128"/>
              </a:defRPr>
            </a:lvl3pPr>
            <a:lvl4pPr marL="1600200" indent="-228600" eaLnBrk="0" hangingPunct="0">
              <a:defRPr sz="1200" b="1">
                <a:latin typeface="ＭＳ Ｐゴシック" charset="-128"/>
              </a:defRPr>
            </a:lvl4pPr>
            <a:lvl5pPr marL="2057400" indent="-228600" eaLnBrk="0" hangingPunct="0">
              <a:defRPr sz="1200" b="1">
                <a:latin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Composite core</a:t>
            </a:r>
          </a:p>
        </p:txBody>
      </p:sp>
      <p:sp>
        <p:nvSpPr>
          <p:cNvPr id="45" name="テキスト ボックス 290"/>
          <p:cNvSpPr txBox="1">
            <a:spLocks noChangeArrowheads="1"/>
          </p:cNvSpPr>
          <p:nvPr/>
        </p:nvSpPr>
        <p:spPr bwMode="auto">
          <a:xfrm>
            <a:off x="6136727" y="4782634"/>
            <a:ext cx="2253778" cy="635675"/>
          </a:xfrm>
          <a:prstGeom prst="snip1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ja-JP"/>
            </a:defPPr>
            <a:lvl1pPr algn="ctr" eaLnBrk="1" hangingPunct="1">
              <a:defRPr sz="1400" b="1">
                <a:latin typeface="+mn-ea"/>
                <a:ea typeface="+mn-ea"/>
                <a:cs typeface="Times New Roman" pitchFamily="18" charset="0"/>
              </a:defRPr>
            </a:lvl1pPr>
            <a:lvl2pPr marL="742950" indent="-285750" eaLnBrk="0" hangingPunct="0">
              <a:defRPr sz="1200" b="1">
                <a:latin typeface="ＭＳ Ｐゴシック" charset="-128"/>
              </a:defRPr>
            </a:lvl2pPr>
            <a:lvl3pPr marL="1143000" indent="-228600" eaLnBrk="0" hangingPunct="0">
              <a:defRPr sz="1200" b="1">
                <a:latin typeface="ＭＳ Ｐゴシック" charset="-128"/>
              </a:defRPr>
            </a:lvl3pPr>
            <a:lvl4pPr marL="1600200" indent="-228600" eaLnBrk="0" hangingPunct="0">
              <a:defRPr sz="1200" b="1">
                <a:latin typeface="ＭＳ Ｐゴシック" charset="-128"/>
              </a:defRPr>
            </a:lvl4pPr>
            <a:lvl5pPr marL="2057400" indent="-228600" eaLnBrk="0" hangingPunct="0">
              <a:defRPr sz="1200" b="1">
                <a:latin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1mm</a:t>
            </a:r>
            <a:r>
              <a:rPr lang="ja-JP" alt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US" altLang="ja-JP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Mini-pre shape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79" y="5698912"/>
            <a:ext cx="2242604" cy="114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328611" y="5669913"/>
            <a:ext cx="5304167" cy="903327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Maintains shaping memory within the</a:t>
            </a:r>
          </a:p>
          <a:p>
            <a:r>
              <a:rPr lang="en-US" altLang="ja-JP" sz="2400" dirty="0" smtClean="0">
                <a:latin typeface="Arial" pitchFamily="34" charset="0"/>
                <a:cs typeface="Arial" pitchFamily="34" charset="0"/>
              </a:rPr>
              <a:t>lesion</a:t>
            </a:r>
          </a:p>
        </p:txBody>
      </p:sp>
    </p:spTree>
    <p:extLst>
      <p:ext uri="{BB962C8B-B14F-4D97-AF65-F5344CB8AC3E}">
        <p14:creationId xmlns:p14="http://schemas.microsoft.com/office/powerpoint/2010/main" val="12966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A19AE9-55B6-4723-B25E-113FA732A54E}" type="slidenum">
              <a:rPr lang="en-US" altLang="ja-JP" smtClean="0">
                <a:latin typeface="Arial" pitchFamily="34" charset="0"/>
                <a:cs typeface="Arial" pitchFamily="34" charset="0"/>
              </a:rPr>
              <a:pPr>
                <a:defRPr/>
              </a:pPr>
              <a:t>27</a:t>
            </a:fld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" name="タイトル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799" cy="838200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ja-JP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Tip structure</a:t>
            </a:r>
            <a:r>
              <a:rPr lang="ja-JP" altLang="en-US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altLang="ja-JP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- ASAHI Gaia </a:t>
            </a:r>
            <a:r>
              <a:rPr lang="en-US" altLang="ja-JP" sz="28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m</a:t>
            </a:r>
            <a:r>
              <a:rPr lang="en-US" altLang="ja-JP" sz="28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icro cone-tip</a:t>
            </a:r>
            <a:endParaRPr lang="en-US" altLang="ja-JP" sz="28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8" name="テキスト ボックス 290"/>
          <p:cNvSpPr txBox="1">
            <a:spLocks noChangeArrowheads="1"/>
          </p:cNvSpPr>
          <p:nvPr/>
        </p:nvSpPr>
        <p:spPr bwMode="auto">
          <a:xfrm>
            <a:off x="2175641" y="3730208"/>
            <a:ext cx="3390309" cy="401479"/>
          </a:xfrm>
          <a:prstGeom prst="snip1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ja-JP"/>
            </a:defPPr>
            <a:lvl1pPr algn="ctr" eaLnBrk="1" hangingPunct="1">
              <a:defRPr sz="1400" b="1">
                <a:latin typeface="+mn-ea"/>
                <a:ea typeface="+mn-ea"/>
                <a:cs typeface="Times New Roman" pitchFamily="18" charset="0"/>
              </a:defRPr>
            </a:lvl1pPr>
            <a:lvl2pPr marL="742950" indent="-285750" eaLnBrk="0" hangingPunct="0">
              <a:defRPr sz="1200" b="1">
                <a:latin typeface="ＭＳ Ｐゴシック" charset="-128"/>
              </a:defRPr>
            </a:lvl2pPr>
            <a:lvl3pPr marL="1143000" indent="-228600" eaLnBrk="0" hangingPunct="0">
              <a:defRPr sz="1200" b="1">
                <a:latin typeface="ＭＳ Ｐゴシック" charset="-128"/>
              </a:defRPr>
            </a:lvl3pPr>
            <a:lvl4pPr marL="1600200" indent="-228600" eaLnBrk="0" hangingPunct="0">
              <a:defRPr sz="1200" b="1">
                <a:latin typeface="ＭＳ Ｐゴシック" charset="-128"/>
              </a:defRPr>
            </a:lvl4pPr>
            <a:lvl5pPr marL="2057400" indent="-228600" eaLnBrk="0" hangingPunct="0">
              <a:defRPr sz="1200" b="1">
                <a:latin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ASAHI Gaia micro-cone</a:t>
            </a:r>
            <a:r>
              <a:rPr lang="ja-JP" altLang="en-US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tip</a:t>
            </a:r>
          </a:p>
        </p:txBody>
      </p:sp>
      <p:sp>
        <p:nvSpPr>
          <p:cNvPr id="29" name="正方形/長方形 203"/>
          <p:cNvSpPr/>
          <p:nvPr/>
        </p:nvSpPr>
        <p:spPr>
          <a:xfrm>
            <a:off x="1749425" y="1999457"/>
            <a:ext cx="6732588" cy="862012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87525" y="2226469"/>
            <a:ext cx="6694488" cy="635675"/>
          </a:xfrm>
          <a:prstGeom prst="snip1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ball tip was made smaller to </a:t>
            </a:r>
            <a:r>
              <a:rPr lang="en-US" altLang="ja-JP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 </a:t>
            </a:r>
            <a:r>
              <a:rPr lang="en-US" altLang="ja-JP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its penetration efficacy while maintaining </a:t>
            </a:r>
            <a:r>
              <a:rPr lang="en-US" altLang="ja-JP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tip flexibility. </a:t>
            </a:r>
            <a:endParaRPr lang="en-US" altLang="ja-JP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10"/>
          <p:cNvSpPr txBox="1">
            <a:spLocks noChangeArrowheads="1"/>
          </p:cNvSpPr>
          <p:nvPr/>
        </p:nvSpPr>
        <p:spPr bwMode="auto">
          <a:xfrm>
            <a:off x="1700213" y="1769079"/>
            <a:ext cx="3029442" cy="3693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ja-JP"/>
            </a:defPPr>
            <a:lvl1pPr algn="ctr" eaLnBrk="1" hangingPunct="1">
              <a:defRPr sz="2400" b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ASAHI Gaia micro-cone</a:t>
            </a:r>
            <a:r>
              <a:rPr lang="ja-JP" alt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tip</a:t>
            </a:r>
            <a:endParaRPr lang="en-US" altLang="ja-JP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グループ化 2"/>
          <p:cNvGrpSpPr>
            <a:grpSpLocks/>
          </p:cNvGrpSpPr>
          <p:nvPr/>
        </p:nvGrpSpPr>
        <p:grpSpPr bwMode="auto">
          <a:xfrm>
            <a:off x="5889126" y="3227388"/>
            <a:ext cx="1971675" cy="1450975"/>
            <a:chOff x="4848045" y="3336466"/>
            <a:chExt cx="2213668" cy="1628451"/>
          </a:xfrm>
        </p:grpSpPr>
        <p:sp>
          <p:nvSpPr>
            <p:cNvPr id="33" name="Freeform 352"/>
            <p:cNvSpPr>
              <a:spLocks/>
            </p:cNvSpPr>
            <p:nvPr/>
          </p:nvSpPr>
          <p:spPr bwMode="auto">
            <a:xfrm>
              <a:off x="4848045" y="3359588"/>
              <a:ext cx="1250989" cy="1570750"/>
            </a:xfrm>
            <a:custGeom>
              <a:avLst/>
              <a:gdLst>
                <a:gd name="T0" fmla="*/ 0 w 1450"/>
                <a:gd name="T1" fmla="*/ 0 h 3489"/>
                <a:gd name="T2" fmla="*/ 0 w 1450"/>
                <a:gd name="T3" fmla="*/ 0 h 3489"/>
                <a:gd name="T4" fmla="*/ 0 w 1450"/>
                <a:gd name="T5" fmla="*/ 0 h 3489"/>
                <a:gd name="T6" fmla="*/ 0 w 1450"/>
                <a:gd name="T7" fmla="*/ 0 h 3489"/>
                <a:gd name="T8" fmla="*/ 0 w 1450"/>
                <a:gd name="T9" fmla="*/ 0 h 3489"/>
                <a:gd name="T10" fmla="*/ 0 w 1450"/>
                <a:gd name="T11" fmla="*/ 0 h 3489"/>
                <a:gd name="T12" fmla="*/ 0 w 1450"/>
                <a:gd name="T13" fmla="*/ 0 h 3489"/>
                <a:gd name="T14" fmla="*/ 0 w 1450"/>
                <a:gd name="T15" fmla="*/ 0 h 3489"/>
                <a:gd name="T16" fmla="*/ 0 w 1450"/>
                <a:gd name="T17" fmla="*/ 0 h 3489"/>
                <a:gd name="T18" fmla="*/ 0 w 1450"/>
                <a:gd name="T19" fmla="*/ 0 h 3489"/>
                <a:gd name="T20" fmla="*/ 0 w 1450"/>
                <a:gd name="T21" fmla="*/ 0 h 3489"/>
                <a:gd name="T22" fmla="*/ 0 w 1450"/>
                <a:gd name="T23" fmla="*/ 0 h 3489"/>
                <a:gd name="T24" fmla="*/ 0 w 1450"/>
                <a:gd name="T25" fmla="*/ 0 h 3489"/>
                <a:gd name="T26" fmla="*/ 0 w 1450"/>
                <a:gd name="T27" fmla="*/ 0 h 3489"/>
                <a:gd name="T28" fmla="*/ 0 w 1450"/>
                <a:gd name="T29" fmla="*/ 0 h 3489"/>
                <a:gd name="T30" fmla="*/ 0 w 1450"/>
                <a:gd name="T31" fmla="*/ 0 h 3489"/>
                <a:gd name="T32" fmla="*/ 0 w 1450"/>
                <a:gd name="T33" fmla="*/ 0 h 3489"/>
                <a:gd name="T34" fmla="*/ 0 w 1450"/>
                <a:gd name="T35" fmla="*/ 0 h 3489"/>
                <a:gd name="T36" fmla="*/ 0 w 1450"/>
                <a:gd name="T37" fmla="*/ 0 h 3489"/>
                <a:gd name="T38" fmla="*/ 0 w 1450"/>
                <a:gd name="T39" fmla="*/ 0 h 3489"/>
                <a:gd name="T40" fmla="*/ 0 w 1450"/>
                <a:gd name="T41" fmla="*/ 0 h 3489"/>
                <a:gd name="T42" fmla="*/ 0 w 1450"/>
                <a:gd name="T43" fmla="*/ 0 h 3489"/>
                <a:gd name="T44" fmla="*/ 0 w 1450"/>
                <a:gd name="T45" fmla="*/ 0 h 3489"/>
                <a:gd name="T46" fmla="*/ 0 w 1450"/>
                <a:gd name="T47" fmla="*/ 0 h 3489"/>
                <a:gd name="T48" fmla="*/ 0 w 1450"/>
                <a:gd name="T49" fmla="*/ 0 h 3489"/>
                <a:gd name="T50" fmla="*/ 0 w 1450"/>
                <a:gd name="T51" fmla="*/ 0 h 3489"/>
                <a:gd name="T52" fmla="*/ 0 w 1450"/>
                <a:gd name="T53" fmla="*/ 0 h 3489"/>
                <a:gd name="T54" fmla="*/ 0 w 1450"/>
                <a:gd name="T55" fmla="*/ 0 h 3489"/>
                <a:gd name="T56" fmla="*/ 0 w 1450"/>
                <a:gd name="T57" fmla="*/ 0 h 3489"/>
                <a:gd name="T58" fmla="*/ 0 w 1450"/>
                <a:gd name="T59" fmla="*/ 0 h 3489"/>
                <a:gd name="T60" fmla="*/ 0 w 1450"/>
                <a:gd name="T61" fmla="*/ 0 h 3489"/>
                <a:gd name="T62" fmla="*/ 0 w 1450"/>
                <a:gd name="T63" fmla="*/ 0 h 3489"/>
                <a:gd name="T64" fmla="*/ 0 w 1450"/>
                <a:gd name="T65" fmla="*/ 0 h 3489"/>
                <a:gd name="T66" fmla="*/ 0 w 1450"/>
                <a:gd name="T67" fmla="*/ 0 h 3489"/>
                <a:gd name="T68" fmla="*/ 0 w 1450"/>
                <a:gd name="T69" fmla="*/ 0 h 3489"/>
                <a:gd name="T70" fmla="*/ 0 w 1450"/>
                <a:gd name="T71" fmla="*/ 0 h 3489"/>
                <a:gd name="T72" fmla="*/ 0 w 1450"/>
                <a:gd name="T73" fmla="*/ 0 h 3489"/>
                <a:gd name="T74" fmla="*/ 0 w 1450"/>
                <a:gd name="T75" fmla="*/ 0 h 3489"/>
                <a:gd name="T76" fmla="*/ 0 w 1450"/>
                <a:gd name="T77" fmla="*/ 0 h 3489"/>
                <a:gd name="T78" fmla="*/ 0 w 1450"/>
                <a:gd name="T79" fmla="*/ 0 h 3489"/>
                <a:gd name="T80" fmla="*/ 0 w 1450"/>
                <a:gd name="T81" fmla="*/ 0 h 3489"/>
                <a:gd name="T82" fmla="*/ 0 w 1450"/>
                <a:gd name="T83" fmla="*/ 0 h 3489"/>
                <a:gd name="T84" fmla="*/ 0 w 1450"/>
                <a:gd name="T85" fmla="*/ 0 h 3489"/>
                <a:gd name="T86" fmla="*/ 0 w 1450"/>
                <a:gd name="T87" fmla="*/ 0 h 3489"/>
                <a:gd name="T88" fmla="*/ 0 w 1450"/>
                <a:gd name="T89" fmla="*/ 0 h 3489"/>
                <a:gd name="T90" fmla="*/ 0 w 1450"/>
                <a:gd name="T91" fmla="*/ 0 h 3489"/>
                <a:gd name="T92" fmla="*/ 0 w 1450"/>
                <a:gd name="T93" fmla="*/ 0 h 3489"/>
                <a:gd name="T94" fmla="*/ 0 w 1450"/>
                <a:gd name="T95" fmla="*/ 0 h 3489"/>
                <a:gd name="T96" fmla="*/ 0 w 1450"/>
                <a:gd name="T97" fmla="*/ 0 h 3489"/>
                <a:gd name="T98" fmla="*/ 0 w 1450"/>
                <a:gd name="T99" fmla="*/ 0 h 3489"/>
                <a:gd name="T100" fmla="*/ 0 w 1450"/>
                <a:gd name="T101" fmla="*/ 0 h 3489"/>
                <a:gd name="T102" fmla="*/ 0 w 1450"/>
                <a:gd name="T103" fmla="*/ 0 h 3489"/>
                <a:gd name="T104" fmla="*/ 0 w 1450"/>
                <a:gd name="T105" fmla="*/ 0 h 3489"/>
                <a:gd name="T106" fmla="*/ 0 w 1450"/>
                <a:gd name="T107" fmla="*/ 0 h 3489"/>
                <a:gd name="T108" fmla="*/ 0 w 1450"/>
                <a:gd name="T109" fmla="*/ 0 h 3489"/>
                <a:gd name="T110" fmla="*/ 0 w 1450"/>
                <a:gd name="T111" fmla="*/ 0 h 3489"/>
                <a:gd name="T112" fmla="*/ 0 w 1450"/>
                <a:gd name="T113" fmla="*/ 0 h 3489"/>
                <a:gd name="T114" fmla="*/ 0 w 1450"/>
                <a:gd name="T115" fmla="*/ 0 h 3489"/>
                <a:gd name="T116" fmla="*/ 0 w 1450"/>
                <a:gd name="T117" fmla="*/ 0 h 3489"/>
                <a:gd name="T118" fmla="*/ 0 w 1450"/>
                <a:gd name="T119" fmla="*/ 0 h 3489"/>
                <a:gd name="T120" fmla="*/ 0 w 1450"/>
                <a:gd name="T121" fmla="*/ 0 h 3489"/>
                <a:gd name="T122" fmla="*/ 0 w 1450"/>
                <a:gd name="T123" fmla="*/ 0 h 3489"/>
                <a:gd name="T124" fmla="*/ 0 w 1450"/>
                <a:gd name="T125" fmla="*/ 0 h 34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50" h="3489">
                  <a:moveTo>
                    <a:pt x="1447" y="1745"/>
                  </a:moveTo>
                  <a:lnTo>
                    <a:pt x="1450" y="3489"/>
                  </a:lnTo>
                  <a:lnTo>
                    <a:pt x="1432" y="3489"/>
                  </a:lnTo>
                  <a:lnTo>
                    <a:pt x="1414" y="3489"/>
                  </a:lnTo>
                  <a:lnTo>
                    <a:pt x="1395" y="3488"/>
                  </a:lnTo>
                  <a:lnTo>
                    <a:pt x="1378" y="3487"/>
                  </a:lnTo>
                  <a:lnTo>
                    <a:pt x="1360" y="3486"/>
                  </a:lnTo>
                  <a:lnTo>
                    <a:pt x="1342" y="3485"/>
                  </a:lnTo>
                  <a:lnTo>
                    <a:pt x="1323" y="3483"/>
                  </a:lnTo>
                  <a:lnTo>
                    <a:pt x="1305" y="3480"/>
                  </a:lnTo>
                  <a:lnTo>
                    <a:pt x="1287" y="3478"/>
                  </a:lnTo>
                  <a:lnTo>
                    <a:pt x="1270" y="3476"/>
                  </a:lnTo>
                  <a:lnTo>
                    <a:pt x="1251" y="3473"/>
                  </a:lnTo>
                  <a:lnTo>
                    <a:pt x="1233" y="3470"/>
                  </a:lnTo>
                  <a:lnTo>
                    <a:pt x="1216" y="3467"/>
                  </a:lnTo>
                  <a:lnTo>
                    <a:pt x="1198" y="3463"/>
                  </a:lnTo>
                  <a:lnTo>
                    <a:pt x="1179" y="3459"/>
                  </a:lnTo>
                  <a:lnTo>
                    <a:pt x="1162" y="3455"/>
                  </a:lnTo>
                  <a:lnTo>
                    <a:pt x="1144" y="3451"/>
                  </a:lnTo>
                  <a:lnTo>
                    <a:pt x="1127" y="3445"/>
                  </a:lnTo>
                  <a:lnTo>
                    <a:pt x="1109" y="3441"/>
                  </a:lnTo>
                  <a:lnTo>
                    <a:pt x="1091" y="3436"/>
                  </a:lnTo>
                  <a:lnTo>
                    <a:pt x="1073" y="3430"/>
                  </a:lnTo>
                  <a:lnTo>
                    <a:pt x="1056" y="3424"/>
                  </a:lnTo>
                  <a:lnTo>
                    <a:pt x="1039" y="3418"/>
                  </a:lnTo>
                  <a:lnTo>
                    <a:pt x="1022" y="3412"/>
                  </a:lnTo>
                  <a:lnTo>
                    <a:pt x="1003" y="3405"/>
                  </a:lnTo>
                  <a:lnTo>
                    <a:pt x="986" y="3398"/>
                  </a:lnTo>
                  <a:lnTo>
                    <a:pt x="969" y="3391"/>
                  </a:lnTo>
                  <a:lnTo>
                    <a:pt x="952" y="3383"/>
                  </a:lnTo>
                  <a:lnTo>
                    <a:pt x="935" y="3376"/>
                  </a:lnTo>
                  <a:lnTo>
                    <a:pt x="919" y="3369"/>
                  </a:lnTo>
                  <a:lnTo>
                    <a:pt x="902" y="3360"/>
                  </a:lnTo>
                  <a:lnTo>
                    <a:pt x="885" y="3352"/>
                  </a:lnTo>
                  <a:lnTo>
                    <a:pt x="869" y="3343"/>
                  </a:lnTo>
                  <a:lnTo>
                    <a:pt x="852" y="3335"/>
                  </a:lnTo>
                  <a:lnTo>
                    <a:pt x="836" y="3325"/>
                  </a:lnTo>
                  <a:lnTo>
                    <a:pt x="818" y="3316"/>
                  </a:lnTo>
                  <a:lnTo>
                    <a:pt x="802" y="3306"/>
                  </a:lnTo>
                  <a:lnTo>
                    <a:pt x="786" y="3296"/>
                  </a:lnTo>
                  <a:lnTo>
                    <a:pt x="770" y="3287"/>
                  </a:lnTo>
                  <a:lnTo>
                    <a:pt x="754" y="3276"/>
                  </a:lnTo>
                  <a:lnTo>
                    <a:pt x="738" y="3265"/>
                  </a:lnTo>
                  <a:lnTo>
                    <a:pt x="722" y="3255"/>
                  </a:lnTo>
                  <a:lnTo>
                    <a:pt x="706" y="3243"/>
                  </a:lnTo>
                  <a:lnTo>
                    <a:pt x="692" y="3232"/>
                  </a:lnTo>
                  <a:lnTo>
                    <a:pt x="676" y="3221"/>
                  </a:lnTo>
                  <a:lnTo>
                    <a:pt x="661" y="3209"/>
                  </a:lnTo>
                  <a:lnTo>
                    <a:pt x="646" y="3197"/>
                  </a:lnTo>
                  <a:lnTo>
                    <a:pt x="630" y="3184"/>
                  </a:lnTo>
                  <a:lnTo>
                    <a:pt x="615" y="3172"/>
                  </a:lnTo>
                  <a:lnTo>
                    <a:pt x="600" y="3160"/>
                  </a:lnTo>
                  <a:lnTo>
                    <a:pt x="586" y="3146"/>
                  </a:lnTo>
                  <a:lnTo>
                    <a:pt x="572" y="3133"/>
                  </a:lnTo>
                  <a:lnTo>
                    <a:pt x="557" y="3120"/>
                  </a:lnTo>
                  <a:lnTo>
                    <a:pt x="543" y="3107"/>
                  </a:lnTo>
                  <a:lnTo>
                    <a:pt x="529" y="3093"/>
                  </a:lnTo>
                  <a:lnTo>
                    <a:pt x="514" y="3079"/>
                  </a:lnTo>
                  <a:lnTo>
                    <a:pt x="501" y="3064"/>
                  </a:lnTo>
                  <a:lnTo>
                    <a:pt x="487" y="3050"/>
                  </a:lnTo>
                  <a:lnTo>
                    <a:pt x="475" y="3035"/>
                  </a:lnTo>
                  <a:lnTo>
                    <a:pt x="461" y="3020"/>
                  </a:lnTo>
                  <a:lnTo>
                    <a:pt x="447" y="3005"/>
                  </a:lnTo>
                  <a:lnTo>
                    <a:pt x="435" y="2991"/>
                  </a:lnTo>
                  <a:lnTo>
                    <a:pt x="422" y="2975"/>
                  </a:lnTo>
                  <a:lnTo>
                    <a:pt x="408" y="2960"/>
                  </a:lnTo>
                  <a:lnTo>
                    <a:pt x="396" y="2944"/>
                  </a:lnTo>
                  <a:lnTo>
                    <a:pt x="384" y="2928"/>
                  </a:lnTo>
                  <a:lnTo>
                    <a:pt x="372" y="2912"/>
                  </a:lnTo>
                  <a:lnTo>
                    <a:pt x="359" y="2895"/>
                  </a:lnTo>
                  <a:lnTo>
                    <a:pt x="348" y="2879"/>
                  </a:lnTo>
                  <a:lnTo>
                    <a:pt x="336" y="2862"/>
                  </a:lnTo>
                  <a:lnTo>
                    <a:pt x="325" y="2845"/>
                  </a:lnTo>
                  <a:lnTo>
                    <a:pt x="313" y="2828"/>
                  </a:lnTo>
                  <a:lnTo>
                    <a:pt x="302" y="2811"/>
                  </a:lnTo>
                  <a:lnTo>
                    <a:pt x="291" y="2794"/>
                  </a:lnTo>
                  <a:lnTo>
                    <a:pt x="280" y="2775"/>
                  </a:lnTo>
                  <a:lnTo>
                    <a:pt x="270" y="2758"/>
                  </a:lnTo>
                  <a:lnTo>
                    <a:pt x="259" y="2740"/>
                  </a:lnTo>
                  <a:lnTo>
                    <a:pt x="248" y="2722"/>
                  </a:lnTo>
                  <a:lnTo>
                    <a:pt x="239" y="2704"/>
                  </a:lnTo>
                  <a:lnTo>
                    <a:pt x="229" y="2685"/>
                  </a:lnTo>
                  <a:lnTo>
                    <a:pt x="219" y="2667"/>
                  </a:lnTo>
                  <a:lnTo>
                    <a:pt x="209" y="2649"/>
                  </a:lnTo>
                  <a:lnTo>
                    <a:pt x="200" y="2630"/>
                  </a:lnTo>
                  <a:lnTo>
                    <a:pt x="191" y="2610"/>
                  </a:lnTo>
                  <a:lnTo>
                    <a:pt x="182" y="2591"/>
                  </a:lnTo>
                  <a:lnTo>
                    <a:pt x="174" y="2572"/>
                  </a:lnTo>
                  <a:lnTo>
                    <a:pt x="165" y="2553"/>
                  </a:lnTo>
                  <a:lnTo>
                    <a:pt x="157" y="2534"/>
                  </a:lnTo>
                  <a:lnTo>
                    <a:pt x="149" y="2513"/>
                  </a:lnTo>
                  <a:lnTo>
                    <a:pt x="141" y="2494"/>
                  </a:lnTo>
                  <a:lnTo>
                    <a:pt x="133" y="2474"/>
                  </a:lnTo>
                  <a:lnTo>
                    <a:pt x="126" y="2455"/>
                  </a:lnTo>
                  <a:lnTo>
                    <a:pt x="118" y="2435"/>
                  </a:lnTo>
                  <a:lnTo>
                    <a:pt x="111" y="2414"/>
                  </a:lnTo>
                  <a:lnTo>
                    <a:pt x="104" y="2394"/>
                  </a:lnTo>
                  <a:lnTo>
                    <a:pt x="98" y="2374"/>
                  </a:lnTo>
                  <a:lnTo>
                    <a:pt x="92" y="2354"/>
                  </a:lnTo>
                  <a:lnTo>
                    <a:pt x="85" y="2332"/>
                  </a:lnTo>
                  <a:lnTo>
                    <a:pt x="79" y="2312"/>
                  </a:lnTo>
                  <a:lnTo>
                    <a:pt x="74" y="2291"/>
                  </a:lnTo>
                  <a:lnTo>
                    <a:pt x="68" y="2271"/>
                  </a:lnTo>
                  <a:lnTo>
                    <a:pt x="62" y="2249"/>
                  </a:lnTo>
                  <a:lnTo>
                    <a:pt x="58" y="2228"/>
                  </a:lnTo>
                  <a:lnTo>
                    <a:pt x="52" y="2208"/>
                  </a:lnTo>
                  <a:lnTo>
                    <a:pt x="47" y="2187"/>
                  </a:lnTo>
                  <a:lnTo>
                    <a:pt x="43" y="2165"/>
                  </a:lnTo>
                  <a:lnTo>
                    <a:pt x="39" y="2144"/>
                  </a:lnTo>
                  <a:lnTo>
                    <a:pt x="35" y="2123"/>
                  </a:lnTo>
                  <a:lnTo>
                    <a:pt x="31" y="2101"/>
                  </a:lnTo>
                  <a:lnTo>
                    <a:pt x="28" y="2080"/>
                  </a:lnTo>
                  <a:lnTo>
                    <a:pt x="24" y="2059"/>
                  </a:lnTo>
                  <a:lnTo>
                    <a:pt x="21" y="2036"/>
                  </a:lnTo>
                  <a:lnTo>
                    <a:pt x="18" y="2015"/>
                  </a:lnTo>
                  <a:lnTo>
                    <a:pt x="15" y="1994"/>
                  </a:lnTo>
                  <a:lnTo>
                    <a:pt x="13" y="1971"/>
                  </a:lnTo>
                  <a:lnTo>
                    <a:pt x="11" y="1950"/>
                  </a:lnTo>
                  <a:lnTo>
                    <a:pt x="8" y="1929"/>
                  </a:lnTo>
                  <a:lnTo>
                    <a:pt x="6" y="1906"/>
                  </a:lnTo>
                  <a:lnTo>
                    <a:pt x="5" y="1885"/>
                  </a:lnTo>
                  <a:lnTo>
                    <a:pt x="4" y="1863"/>
                  </a:lnTo>
                  <a:lnTo>
                    <a:pt x="3" y="1842"/>
                  </a:lnTo>
                  <a:lnTo>
                    <a:pt x="2" y="1819"/>
                  </a:lnTo>
                  <a:lnTo>
                    <a:pt x="2" y="1798"/>
                  </a:lnTo>
                  <a:lnTo>
                    <a:pt x="0" y="1776"/>
                  </a:lnTo>
                  <a:lnTo>
                    <a:pt x="0" y="1753"/>
                  </a:lnTo>
                  <a:lnTo>
                    <a:pt x="0" y="1732"/>
                  </a:lnTo>
                  <a:lnTo>
                    <a:pt x="0" y="1709"/>
                  </a:lnTo>
                  <a:lnTo>
                    <a:pt x="2" y="1688"/>
                  </a:lnTo>
                  <a:lnTo>
                    <a:pt x="2" y="1666"/>
                  </a:lnTo>
                  <a:lnTo>
                    <a:pt x="3" y="1645"/>
                  </a:lnTo>
                  <a:lnTo>
                    <a:pt x="4" y="1622"/>
                  </a:lnTo>
                  <a:lnTo>
                    <a:pt x="5" y="1601"/>
                  </a:lnTo>
                  <a:lnTo>
                    <a:pt x="7" y="1579"/>
                  </a:lnTo>
                  <a:lnTo>
                    <a:pt x="8" y="1557"/>
                  </a:lnTo>
                  <a:lnTo>
                    <a:pt x="11" y="1535"/>
                  </a:lnTo>
                  <a:lnTo>
                    <a:pt x="13" y="1514"/>
                  </a:lnTo>
                  <a:lnTo>
                    <a:pt x="15" y="1492"/>
                  </a:lnTo>
                  <a:lnTo>
                    <a:pt x="19" y="1470"/>
                  </a:lnTo>
                  <a:lnTo>
                    <a:pt x="21" y="1449"/>
                  </a:lnTo>
                  <a:lnTo>
                    <a:pt x="24" y="1427"/>
                  </a:lnTo>
                  <a:lnTo>
                    <a:pt x="28" y="1406"/>
                  </a:lnTo>
                  <a:lnTo>
                    <a:pt x="31" y="1385"/>
                  </a:lnTo>
                  <a:lnTo>
                    <a:pt x="36" y="1363"/>
                  </a:lnTo>
                  <a:lnTo>
                    <a:pt x="39" y="1342"/>
                  </a:lnTo>
                  <a:lnTo>
                    <a:pt x="44" y="1321"/>
                  </a:lnTo>
                  <a:lnTo>
                    <a:pt x="48" y="1300"/>
                  </a:lnTo>
                  <a:lnTo>
                    <a:pt x="53" y="1278"/>
                  </a:lnTo>
                  <a:lnTo>
                    <a:pt x="58" y="1257"/>
                  </a:lnTo>
                  <a:lnTo>
                    <a:pt x="63" y="1236"/>
                  </a:lnTo>
                  <a:lnTo>
                    <a:pt x="69" y="1215"/>
                  </a:lnTo>
                  <a:lnTo>
                    <a:pt x="75" y="1194"/>
                  </a:lnTo>
                  <a:lnTo>
                    <a:pt x="80" y="1174"/>
                  </a:lnTo>
                  <a:lnTo>
                    <a:pt x="86" y="1153"/>
                  </a:lnTo>
                  <a:lnTo>
                    <a:pt x="93" y="1132"/>
                  </a:lnTo>
                  <a:lnTo>
                    <a:pt x="99" y="1112"/>
                  </a:lnTo>
                  <a:lnTo>
                    <a:pt x="106" y="1092"/>
                  </a:lnTo>
                  <a:lnTo>
                    <a:pt x="112" y="1072"/>
                  </a:lnTo>
                  <a:lnTo>
                    <a:pt x="119" y="1051"/>
                  </a:lnTo>
                  <a:lnTo>
                    <a:pt x="127" y="1031"/>
                  </a:lnTo>
                  <a:lnTo>
                    <a:pt x="134" y="1011"/>
                  </a:lnTo>
                  <a:lnTo>
                    <a:pt x="142" y="992"/>
                  </a:lnTo>
                  <a:lnTo>
                    <a:pt x="150" y="972"/>
                  </a:lnTo>
                  <a:lnTo>
                    <a:pt x="158" y="952"/>
                  </a:lnTo>
                  <a:lnTo>
                    <a:pt x="166" y="933"/>
                  </a:lnTo>
                  <a:lnTo>
                    <a:pt x="175" y="914"/>
                  </a:lnTo>
                  <a:lnTo>
                    <a:pt x="184" y="895"/>
                  </a:lnTo>
                  <a:lnTo>
                    <a:pt x="192" y="876"/>
                  </a:lnTo>
                  <a:lnTo>
                    <a:pt x="201" y="857"/>
                  </a:lnTo>
                  <a:lnTo>
                    <a:pt x="212" y="837"/>
                  </a:lnTo>
                  <a:lnTo>
                    <a:pt x="221" y="819"/>
                  </a:lnTo>
                  <a:lnTo>
                    <a:pt x="230" y="801"/>
                  </a:lnTo>
                  <a:lnTo>
                    <a:pt x="240" y="782"/>
                  </a:lnTo>
                  <a:lnTo>
                    <a:pt x="251" y="764"/>
                  </a:lnTo>
                  <a:lnTo>
                    <a:pt x="261" y="746"/>
                  </a:lnTo>
                  <a:lnTo>
                    <a:pt x="271" y="729"/>
                  </a:lnTo>
                  <a:lnTo>
                    <a:pt x="281" y="711"/>
                  </a:lnTo>
                  <a:lnTo>
                    <a:pt x="293" y="693"/>
                  </a:lnTo>
                  <a:lnTo>
                    <a:pt x="304" y="675"/>
                  </a:lnTo>
                  <a:lnTo>
                    <a:pt x="315" y="658"/>
                  </a:lnTo>
                  <a:lnTo>
                    <a:pt x="326" y="641"/>
                  </a:lnTo>
                  <a:lnTo>
                    <a:pt x="339" y="624"/>
                  </a:lnTo>
                  <a:lnTo>
                    <a:pt x="350" y="607"/>
                  </a:lnTo>
                  <a:lnTo>
                    <a:pt x="361" y="591"/>
                  </a:lnTo>
                  <a:lnTo>
                    <a:pt x="374" y="575"/>
                  </a:lnTo>
                  <a:lnTo>
                    <a:pt x="387" y="558"/>
                  </a:lnTo>
                  <a:lnTo>
                    <a:pt x="398" y="543"/>
                  </a:lnTo>
                  <a:lnTo>
                    <a:pt x="411" y="527"/>
                  </a:lnTo>
                  <a:lnTo>
                    <a:pt x="424" y="511"/>
                  </a:lnTo>
                  <a:lnTo>
                    <a:pt x="437" y="497"/>
                  </a:lnTo>
                  <a:lnTo>
                    <a:pt x="449" y="481"/>
                  </a:lnTo>
                  <a:lnTo>
                    <a:pt x="463" y="466"/>
                  </a:lnTo>
                  <a:lnTo>
                    <a:pt x="477" y="451"/>
                  </a:lnTo>
                  <a:lnTo>
                    <a:pt x="489" y="437"/>
                  </a:lnTo>
                  <a:lnTo>
                    <a:pt x="503" y="422"/>
                  </a:lnTo>
                  <a:lnTo>
                    <a:pt x="517" y="408"/>
                  </a:lnTo>
                  <a:lnTo>
                    <a:pt x="532" y="394"/>
                  </a:lnTo>
                  <a:lnTo>
                    <a:pt x="545" y="380"/>
                  </a:lnTo>
                  <a:lnTo>
                    <a:pt x="560" y="367"/>
                  </a:lnTo>
                  <a:lnTo>
                    <a:pt x="574" y="354"/>
                  </a:lnTo>
                  <a:lnTo>
                    <a:pt x="589" y="340"/>
                  </a:lnTo>
                  <a:lnTo>
                    <a:pt x="604" y="327"/>
                  </a:lnTo>
                  <a:lnTo>
                    <a:pt x="618" y="314"/>
                  </a:lnTo>
                  <a:lnTo>
                    <a:pt x="633" y="303"/>
                  </a:lnTo>
                  <a:lnTo>
                    <a:pt x="648" y="290"/>
                  </a:lnTo>
                  <a:lnTo>
                    <a:pt x="663" y="278"/>
                  </a:lnTo>
                  <a:lnTo>
                    <a:pt x="679" y="267"/>
                  </a:lnTo>
                  <a:lnTo>
                    <a:pt x="694" y="255"/>
                  </a:lnTo>
                  <a:lnTo>
                    <a:pt x="710" y="244"/>
                  </a:lnTo>
                  <a:lnTo>
                    <a:pt x="725" y="232"/>
                  </a:lnTo>
                  <a:lnTo>
                    <a:pt x="741" y="222"/>
                  </a:lnTo>
                  <a:lnTo>
                    <a:pt x="757" y="211"/>
                  </a:lnTo>
                  <a:lnTo>
                    <a:pt x="773" y="202"/>
                  </a:lnTo>
                  <a:lnTo>
                    <a:pt x="789" y="191"/>
                  </a:lnTo>
                  <a:lnTo>
                    <a:pt x="806" y="181"/>
                  </a:lnTo>
                  <a:lnTo>
                    <a:pt x="822" y="172"/>
                  </a:lnTo>
                  <a:lnTo>
                    <a:pt x="838" y="162"/>
                  </a:lnTo>
                  <a:lnTo>
                    <a:pt x="855" y="154"/>
                  </a:lnTo>
                  <a:lnTo>
                    <a:pt x="871" y="144"/>
                  </a:lnTo>
                  <a:lnTo>
                    <a:pt x="888" y="136"/>
                  </a:lnTo>
                  <a:lnTo>
                    <a:pt x="904" y="127"/>
                  </a:lnTo>
                  <a:lnTo>
                    <a:pt x="921" y="120"/>
                  </a:lnTo>
                  <a:lnTo>
                    <a:pt x="938" y="112"/>
                  </a:lnTo>
                  <a:lnTo>
                    <a:pt x="955" y="104"/>
                  </a:lnTo>
                  <a:lnTo>
                    <a:pt x="973" y="97"/>
                  </a:lnTo>
                  <a:lnTo>
                    <a:pt x="990" y="90"/>
                  </a:lnTo>
                  <a:lnTo>
                    <a:pt x="1007" y="83"/>
                  </a:lnTo>
                  <a:lnTo>
                    <a:pt x="1024" y="76"/>
                  </a:lnTo>
                  <a:lnTo>
                    <a:pt x="1041" y="71"/>
                  </a:lnTo>
                  <a:lnTo>
                    <a:pt x="1059" y="64"/>
                  </a:lnTo>
                  <a:lnTo>
                    <a:pt x="1077" y="59"/>
                  </a:lnTo>
                  <a:lnTo>
                    <a:pt x="1094" y="53"/>
                  </a:lnTo>
                  <a:lnTo>
                    <a:pt x="1112" y="48"/>
                  </a:lnTo>
                  <a:lnTo>
                    <a:pt x="1129" y="43"/>
                  </a:lnTo>
                  <a:lnTo>
                    <a:pt x="1147" y="39"/>
                  </a:lnTo>
                  <a:lnTo>
                    <a:pt x="1165" y="33"/>
                  </a:lnTo>
                  <a:lnTo>
                    <a:pt x="1183" y="30"/>
                  </a:lnTo>
                  <a:lnTo>
                    <a:pt x="1201" y="26"/>
                  </a:lnTo>
                  <a:lnTo>
                    <a:pt x="1218" y="23"/>
                  </a:lnTo>
                  <a:lnTo>
                    <a:pt x="1236" y="18"/>
                  </a:lnTo>
                  <a:lnTo>
                    <a:pt x="1255" y="16"/>
                  </a:lnTo>
                  <a:lnTo>
                    <a:pt x="1272" y="13"/>
                  </a:lnTo>
                  <a:lnTo>
                    <a:pt x="1290" y="11"/>
                  </a:lnTo>
                  <a:lnTo>
                    <a:pt x="1308" y="8"/>
                  </a:lnTo>
                  <a:lnTo>
                    <a:pt x="1327" y="7"/>
                  </a:lnTo>
                  <a:lnTo>
                    <a:pt x="1345" y="5"/>
                  </a:lnTo>
                  <a:lnTo>
                    <a:pt x="1363" y="4"/>
                  </a:lnTo>
                  <a:lnTo>
                    <a:pt x="1380" y="2"/>
                  </a:lnTo>
                  <a:lnTo>
                    <a:pt x="1399" y="1"/>
                  </a:lnTo>
                  <a:lnTo>
                    <a:pt x="1417" y="0"/>
                  </a:lnTo>
                  <a:lnTo>
                    <a:pt x="1435" y="0"/>
                  </a:lnTo>
                  <a:lnTo>
                    <a:pt x="1450" y="0"/>
                  </a:lnTo>
                  <a:lnTo>
                    <a:pt x="1447" y="1745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>
                <a:defRPr/>
              </a:pPr>
              <a:endParaRPr kumimoji="0" lang="ja-JP" altLang="en-US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平行四辺形 22"/>
            <p:cNvSpPr/>
            <p:nvPr/>
          </p:nvSpPr>
          <p:spPr>
            <a:xfrm rot="4665">
              <a:off x="5956615" y="3336466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平行四辺形 22"/>
            <p:cNvSpPr/>
            <p:nvPr/>
          </p:nvSpPr>
          <p:spPr>
            <a:xfrm rot="4665">
              <a:off x="6168369" y="3336783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平行四辺形 22"/>
            <p:cNvSpPr/>
            <p:nvPr/>
          </p:nvSpPr>
          <p:spPr>
            <a:xfrm rot="4665">
              <a:off x="6380120" y="3337099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平行四辺形 22"/>
            <p:cNvSpPr/>
            <p:nvPr/>
          </p:nvSpPr>
          <p:spPr>
            <a:xfrm rot="4665">
              <a:off x="6591872" y="3337416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平行四辺形 22"/>
            <p:cNvSpPr/>
            <p:nvPr/>
          </p:nvSpPr>
          <p:spPr>
            <a:xfrm rot="4665">
              <a:off x="6792609" y="3337736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グループ化 1"/>
          <p:cNvGrpSpPr>
            <a:grpSpLocks/>
          </p:cNvGrpSpPr>
          <p:nvPr/>
        </p:nvGrpSpPr>
        <p:grpSpPr bwMode="auto">
          <a:xfrm>
            <a:off x="5981201" y="4976813"/>
            <a:ext cx="1838325" cy="1449387"/>
            <a:chOff x="4956221" y="5059514"/>
            <a:chExt cx="2064784" cy="1628451"/>
          </a:xfrm>
        </p:grpSpPr>
        <p:sp>
          <p:nvSpPr>
            <p:cNvPr id="40" name="Freeform 352"/>
            <p:cNvSpPr>
              <a:spLocks/>
            </p:cNvSpPr>
            <p:nvPr/>
          </p:nvSpPr>
          <p:spPr bwMode="auto">
            <a:xfrm>
              <a:off x="4956221" y="5091082"/>
              <a:ext cx="1007884" cy="1570750"/>
            </a:xfrm>
            <a:custGeom>
              <a:avLst/>
              <a:gdLst>
                <a:gd name="T0" fmla="*/ 0 w 1450"/>
                <a:gd name="T1" fmla="*/ 0 h 3489"/>
                <a:gd name="T2" fmla="*/ 0 w 1450"/>
                <a:gd name="T3" fmla="*/ 0 h 3489"/>
                <a:gd name="T4" fmla="*/ 0 w 1450"/>
                <a:gd name="T5" fmla="*/ 0 h 3489"/>
                <a:gd name="T6" fmla="*/ 0 w 1450"/>
                <a:gd name="T7" fmla="*/ 0 h 3489"/>
                <a:gd name="T8" fmla="*/ 0 w 1450"/>
                <a:gd name="T9" fmla="*/ 0 h 3489"/>
                <a:gd name="T10" fmla="*/ 0 w 1450"/>
                <a:gd name="T11" fmla="*/ 0 h 3489"/>
                <a:gd name="T12" fmla="*/ 0 w 1450"/>
                <a:gd name="T13" fmla="*/ 0 h 3489"/>
                <a:gd name="T14" fmla="*/ 0 w 1450"/>
                <a:gd name="T15" fmla="*/ 0 h 3489"/>
                <a:gd name="T16" fmla="*/ 0 w 1450"/>
                <a:gd name="T17" fmla="*/ 0 h 3489"/>
                <a:gd name="T18" fmla="*/ 0 w 1450"/>
                <a:gd name="T19" fmla="*/ 0 h 3489"/>
                <a:gd name="T20" fmla="*/ 0 w 1450"/>
                <a:gd name="T21" fmla="*/ 0 h 3489"/>
                <a:gd name="T22" fmla="*/ 0 w 1450"/>
                <a:gd name="T23" fmla="*/ 0 h 3489"/>
                <a:gd name="T24" fmla="*/ 0 w 1450"/>
                <a:gd name="T25" fmla="*/ 0 h 3489"/>
                <a:gd name="T26" fmla="*/ 0 w 1450"/>
                <a:gd name="T27" fmla="*/ 0 h 3489"/>
                <a:gd name="T28" fmla="*/ 0 w 1450"/>
                <a:gd name="T29" fmla="*/ 0 h 3489"/>
                <a:gd name="T30" fmla="*/ 0 w 1450"/>
                <a:gd name="T31" fmla="*/ 0 h 3489"/>
                <a:gd name="T32" fmla="*/ 0 w 1450"/>
                <a:gd name="T33" fmla="*/ 0 h 3489"/>
                <a:gd name="T34" fmla="*/ 0 w 1450"/>
                <a:gd name="T35" fmla="*/ 0 h 3489"/>
                <a:gd name="T36" fmla="*/ 0 w 1450"/>
                <a:gd name="T37" fmla="*/ 0 h 3489"/>
                <a:gd name="T38" fmla="*/ 0 w 1450"/>
                <a:gd name="T39" fmla="*/ 0 h 3489"/>
                <a:gd name="T40" fmla="*/ 0 w 1450"/>
                <a:gd name="T41" fmla="*/ 0 h 3489"/>
                <a:gd name="T42" fmla="*/ 0 w 1450"/>
                <a:gd name="T43" fmla="*/ 0 h 3489"/>
                <a:gd name="T44" fmla="*/ 0 w 1450"/>
                <a:gd name="T45" fmla="*/ 0 h 3489"/>
                <a:gd name="T46" fmla="*/ 0 w 1450"/>
                <a:gd name="T47" fmla="*/ 0 h 3489"/>
                <a:gd name="T48" fmla="*/ 0 w 1450"/>
                <a:gd name="T49" fmla="*/ 0 h 3489"/>
                <a:gd name="T50" fmla="*/ 0 w 1450"/>
                <a:gd name="T51" fmla="*/ 0 h 3489"/>
                <a:gd name="T52" fmla="*/ 0 w 1450"/>
                <a:gd name="T53" fmla="*/ 0 h 3489"/>
                <a:gd name="T54" fmla="*/ 0 w 1450"/>
                <a:gd name="T55" fmla="*/ 0 h 3489"/>
                <a:gd name="T56" fmla="*/ 0 w 1450"/>
                <a:gd name="T57" fmla="*/ 0 h 3489"/>
                <a:gd name="T58" fmla="*/ 0 w 1450"/>
                <a:gd name="T59" fmla="*/ 0 h 3489"/>
                <a:gd name="T60" fmla="*/ 0 w 1450"/>
                <a:gd name="T61" fmla="*/ 0 h 3489"/>
                <a:gd name="T62" fmla="*/ 0 w 1450"/>
                <a:gd name="T63" fmla="*/ 0 h 3489"/>
                <a:gd name="T64" fmla="*/ 0 w 1450"/>
                <a:gd name="T65" fmla="*/ 0 h 3489"/>
                <a:gd name="T66" fmla="*/ 0 w 1450"/>
                <a:gd name="T67" fmla="*/ 0 h 3489"/>
                <a:gd name="T68" fmla="*/ 0 w 1450"/>
                <a:gd name="T69" fmla="*/ 0 h 3489"/>
                <a:gd name="T70" fmla="*/ 0 w 1450"/>
                <a:gd name="T71" fmla="*/ 0 h 3489"/>
                <a:gd name="T72" fmla="*/ 0 w 1450"/>
                <a:gd name="T73" fmla="*/ 0 h 3489"/>
                <a:gd name="T74" fmla="*/ 0 w 1450"/>
                <a:gd name="T75" fmla="*/ 0 h 3489"/>
                <a:gd name="T76" fmla="*/ 0 w 1450"/>
                <a:gd name="T77" fmla="*/ 0 h 3489"/>
                <a:gd name="T78" fmla="*/ 0 w 1450"/>
                <a:gd name="T79" fmla="*/ 0 h 3489"/>
                <a:gd name="T80" fmla="*/ 0 w 1450"/>
                <a:gd name="T81" fmla="*/ 0 h 3489"/>
                <a:gd name="T82" fmla="*/ 0 w 1450"/>
                <a:gd name="T83" fmla="*/ 0 h 3489"/>
                <a:gd name="T84" fmla="*/ 0 w 1450"/>
                <a:gd name="T85" fmla="*/ 0 h 3489"/>
                <a:gd name="T86" fmla="*/ 0 w 1450"/>
                <a:gd name="T87" fmla="*/ 0 h 3489"/>
                <a:gd name="T88" fmla="*/ 0 w 1450"/>
                <a:gd name="T89" fmla="*/ 0 h 3489"/>
                <a:gd name="T90" fmla="*/ 0 w 1450"/>
                <a:gd name="T91" fmla="*/ 0 h 3489"/>
                <a:gd name="T92" fmla="*/ 0 w 1450"/>
                <a:gd name="T93" fmla="*/ 0 h 3489"/>
                <a:gd name="T94" fmla="*/ 0 w 1450"/>
                <a:gd name="T95" fmla="*/ 0 h 3489"/>
                <a:gd name="T96" fmla="*/ 0 w 1450"/>
                <a:gd name="T97" fmla="*/ 0 h 3489"/>
                <a:gd name="T98" fmla="*/ 0 w 1450"/>
                <a:gd name="T99" fmla="*/ 0 h 3489"/>
                <a:gd name="T100" fmla="*/ 0 w 1450"/>
                <a:gd name="T101" fmla="*/ 0 h 3489"/>
                <a:gd name="T102" fmla="*/ 0 w 1450"/>
                <a:gd name="T103" fmla="*/ 0 h 3489"/>
                <a:gd name="T104" fmla="*/ 0 w 1450"/>
                <a:gd name="T105" fmla="*/ 0 h 3489"/>
                <a:gd name="T106" fmla="*/ 0 w 1450"/>
                <a:gd name="T107" fmla="*/ 0 h 3489"/>
                <a:gd name="T108" fmla="*/ 0 w 1450"/>
                <a:gd name="T109" fmla="*/ 0 h 3489"/>
                <a:gd name="T110" fmla="*/ 0 w 1450"/>
                <a:gd name="T111" fmla="*/ 0 h 3489"/>
                <a:gd name="T112" fmla="*/ 0 w 1450"/>
                <a:gd name="T113" fmla="*/ 0 h 3489"/>
                <a:gd name="T114" fmla="*/ 0 w 1450"/>
                <a:gd name="T115" fmla="*/ 0 h 3489"/>
                <a:gd name="T116" fmla="*/ 0 w 1450"/>
                <a:gd name="T117" fmla="*/ 0 h 3489"/>
                <a:gd name="T118" fmla="*/ 0 w 1450"/>
                <a:gd name="T119" fmla="*/ 0 h 3489"/>
                <a:gd name="T120" fmla="*/ 0 w 1450"/>
                <a:gd name="T121" fmla="*/ 0 h 3489"/>
                <a:gd name="T122" fmla="*/ 0 w 1450"/>
                <a:gd name="T123" fmla="*/ 0 h 3489"/>
                <a:gd name="T124" fmla="*/ 0 w 1450"/>
                <a:gd name="T125" fmla="*/ 0 h 34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50" h="3489">
                  <a:moveTo>
                    <a:pt x="1447" y="1745"/>
                  </a:moveTo>
                  <a:lnTo>
                    <a:pt x="1450" y="3489"/>
                  </a:lnTo>
                  <a:lnTo>
                    <a:pt x="1432" y="3489"/>
                  </a:lnTo>
                  <a:lnTo>
                    <a:pt x="1414" y="3489"/>
                  </a:lnTo>
                  <a:lnTo>
                    <a:pt x="1395" y="3488"/>
                  </a:lnTo>
                  <a:lnTo>
                    <a:pt x="1378" y="3487"/>
                  </a:lnTo>
                  <a:lnTo>
                    <a:pt x="1360" y="3486"/>
                  </a:lnTo>
                  <a:lnTo>
                    <a:pt x="1342" y="3485"/>
                  </a:lnTo>
                  <a:lnTo>
                    <a:pt x="1323" y="3483"/>
                  </a:lnTo>
                  <a:lnTo>
                    <a:pt x="1305" y="3480"/>
                  </a:lnTo>
                  <a:lnTo>
                    <a:pt x="1287" y="3478"/>
                  </a:lnTo>
                  <a:lnTo>
                    <a:pt x="1270" y="3476"/>
                  </a:lnTo>
                  <a:lnTo>
                    <a:pt x="1251" y="3473"/>
                  </a:lnTo>
                  <a:lnTo>
                    <a:pt x="1233" y="3470"/>
                  </a:lnTo>
                  <a:lnTo>
                    <a:pt x="1216" y="3467"/>
                  </a:lnTo>
                  <a:lnTo>
                    <a:pt x="1198" y="3463"/>
                  </a:lnTo>
                  <a:lnTo>
                    <a:pt x="1179" y="3459"/>
                  </a:lnTo>
                  <a:lnTo>
                    <a:pt x="1162" y="3455"/>
                  </a:lnTo>
                  <a:lnTo>
                    <a:pt x="1144" y="3451"/>
                  </a:lnTo>
                  <a:lnTo>
                    <a:pt x="1127" y="3445"/>
                  </a:lnTo>
                  <a:lnTo>
                    <a:pt x="1109" y="3441"/>
                  </a:lnTo>
                  <a:lnTo>
                    <a:pt x="1091" y="3436"/>
                  </a:lnTo>
                  <a:lnTo>
                    <a:pt x="1073" y="3430"/>
                  </a:lnTo>
                  <a:lnTo>
                    <a:pt x="1056" y="3424"/>
                  </a:lnTo>
                  <a:lnTo>
                    <a:pt x="1039" y="3418"/>
                  </a:lnTo>
                  <a:lnTo>
                    <a:pt x="1022" y="3412"/>
                  </a:lnTo>
                  <a:lnTo>
                    <a:pt x="1003" y="3405"/>
                  </a:lnTo>
                  <a:lnTo>
                    <a:pt x="986" y="3398"/>
                  </a:lnTo>
                  <a:lnTo>
                    <a:pt x="969" y="3391"/>
                  </a:lnTo>
                  <a:lnTo>
                    <a:pt x="952" y="3383"/>
                  </a:lnTo>
                  <a:lnTo>
                    <a:pt x="935" y="3376"/>
                  </a:lnTo>
                  <a:lnTo>
                    <a:pt x="919" y="3369"/>
                  </a:lnTo>
                  <a:lnTo>
                    <a:pt x="902" y="3360"/>
                  </a:lnTo>
                  <a:lnTo>
                    <a:pt x="885" y="3352"/>
                  </a:lnTo>
                  <a:lnTo>
                    <a:pt x="869" y="3343"/>
                  </a:lnTo>
                  <a:lnTo>
                    <a:pt x="852" y="3335"/>
                  </a:lnTo>
                  <a:lnTo>
                    <a:pt x="836" y="3325"/>
                  </a:lnTo>
                  <a:lnTo>
                    <a:pt x="818" y="3316"/>
                  </a:lnTo>
                  <a:lnTo>
                    <a:pt x="802" y="3306"/>
                  </a:lnTo>
                  <a:lnTo>
                    <a:pt x="786" y="3296"/>
                  </a:lnTo>
                  <a:lnTo>
                    <a:pt x="770" y="3287"/>
                  </a:lnTo>
                  <a:lnTo>
                    <a:pt x="754" y="3276"/>
                  </a:lnTo>
                  <a:lnTo>
                    <a:pt x="738" y="3265"/>
                  </a:lnTo>
                  <a:lnTo>
                    <a:pt x="722" y="3255"/>
                  </a:lnTo>
                  <a:lnTo>
                    <a:pt x="706" y="3243"/>
                  </a:lnTo>
                  <a:lnTo>
                    <a:pt x="692" y="3232"/>
                  </a:lnTo>
                  <a:lnTo>
                    <a:pt x="676" y="3221"/>
                  </a:lnTo>
                  <a:lnTo>
                    <a:pt x="661" y="3209"/>
                  </a:lnTo>
                  <a:lnTo>
                    <a:pt x="646" y="3197"/>
                  </a:lnTo>
                  <a:lnTo>
                    <a:pt x="630" y="3184"/>
                  </a:lnTo>
                  <a:lnTo>
                    <a:pt x="615" y="3172"/>
                  </a:lnTo>
                  <a:lnTo>
                    <a:pt x="600" y="3160"/>
                  </a:lnTo>
                  <a:lnTo>
                    <a:pt x="586" y="3146"/>
                  </a:lnTo>
                  <a:lnTo>
                    <a:pt x="572" y="3133"/>
                  </a:lnTo>
                  <a:lnTo>
                    <a:pt x="557" y="3120"/>
                  </a:lnTo>
                  <a:lnTo>
                    <a:pt x="543" y="3107"/>
                  </a:lnTo>
                  <a:lnTo>
                    <a:pt x="529" y="3093"/>
                  </a:lnTo>
                  <a:lnTo>
                    <a:pt x="514" y="3079"/>
                  </a:lnTo>
                  <a:lnTo>
                    <a:pt x="501" y="3064"/>
                  </a:lnTo>
                  <a:lnTo>
                    <a:pt x="487" y="3050"/>
                  </a:lnTo>
                  <a:lnTo>
                    <a:pt x="475" y="3035"/>
                  </a:lnTo>
                  <a:lnTo>
                    <a:pt x="461" y="3020"/>
                  </a:lnTo>
                  <a:lnTo>
                    <a:pt x="447" y="3005"/>
                  </a:lnTo>
                  <a:lnTo>
                    <a:pt x="435" y="2991"/>
                  </a:lnTo>
                  <a:lnTo>
                    <a:pt x="422" y="2975"/>
                  </a:lnTo>
                  <a:lnTo>
                    <a:pt x="408" y="2960"/>
                  </a:lnTo>
                  <a:lnTo>
                    <a:pt x="396" y="2944"/>
                  </a:lnTo>
                  <a:lnTo>
                    <a:pt x="384" y="2928"/>
                  </a:lnTo>
                  <a:lnTo>
                    <a:pt x="372" y="2912"/>
                  </a:lnTo>
                  <a:lnTo>
                    <a:pt x="359" y="2895"/>
                  </a:lnTo>
                  <a:lnTo>
                    <a:pt x="348" y="2879"/>
                  </a:lnTo>
                  <a:lnTo>
                    <a:pt x="336" y="2862"/>
                  </a:lnTo>
                  <a:lnTo>
                    <a:pt x="325" y="2845"/>
                  </a:lnTo>
                  <a:lnTo>
                    <a:pt x="313" y="2828"/>
                  </a:lnTo>
                  <a:lnTo>
                    <a:pt x="302" y="2811"/>
                  </a:lnTo>
                  <a:lnTo>
                    <a:pt x="291" y="2794"/>
                  </a:lnTo>
                  <a:lnTo>
                    <a:pt x="280" y="2775"/>
                  </a:lnTo>
                  <a:lnTo>
                    <a:pt x="270" y="2758"/>
                  </a:lnTo>
                  <a:lnTo>
                    <a:pt x="259" y="2740"/>
                  </a:lnTo>
                  <a:lnTo>
                    <a:pt x="248" y="2722"/>
                  </a:lnTo>
                  <a:lnTo>
                    <a:pt x="239" y="2704"/>
                  </a:lnTo>
                  <a:lnTo>
                    <a:pt x="229" y="2685"/>
                  </a:lnTo>
                  <a:lnTo>
                    <a:pt x="219" y="2667"/>
                  </a:lnTo>
                  <a:lnTo>
                    <a:pt x="209" y="2649"/>
                  </a:lnTo>
                  <a:lnTo>
                    <a:pt x="200" y="2630"/>
                  </a:lnTo>
                  <a:lnTo>
                    <a:pt x="191" y="2610"/>
                  </a:lnTo>
                  <a:lnTo>
                    <a:pt x="182" y="2591"/>
                  </a:lnTo>
                  <a:lnTo>
                    <a:pt x="174" y="2572"/>
                  </a:lnTo>
                  <a:lnTo>
                    <a:pt x="165" y="2553"/>
                  </a:lnTo>
                  <a:lnTo>
                    <a:pt x="157" y="2534"/>
                  </a:lnTo>
                  <a:lnTo>
                    <a:pt x="149" y="2513"/>
                  </a:lnTo>
                  <a:lnTo>
                    <a:pt x="141" y="2494"/>
                  </a:lnTo>
                  <a:lnTo>
                    <a:pt x="133" y="2474"/>
                  </a:lnTo>
                  <a:lnTo>
                    <a:pt x="126" y="2455"/>
                  </a:lnTo>
                  <a:lnTo>
                    <a:pt x="118" y="2435"/>
                  </a:lnTo>
                  <a:lnTo>
                    <a:pt x="111" y="2414"/>
                  </a:lnTo>
                  <a:lnTo>
                    <a:pt x="104" y="2394"/>
                  </a:lnTo>
                  <a:lnTo>
                    <a:pt x="98" y="2374"/>
                  </a:lnTo>
                  <a:lnTo>
                    <a:pt x="92" y="2354"/>
                  </a:lnTo>
                  <a:lnTo>
                    <a:pt x="85" y="2332"/>
                  </a:lnTo>
                  <a:lnTo>
                    <a:pt x="79" y="2312"/>
                  </a:lnTo>
                  <a:lnTo>
                    <a:pt x="74" y="2291"/>
                  </a:lnTo>
                  <a:lnTo>
                    <a:pt x="68" y="2271"/>
                  </a:lnTo>
                  <a:lnTo>
                    <a:pt x="62" y="2249"/>
                  </a:lnTo>
                  <a:lnTo>
                    <a:pt x="58" y="2228"/>
                  </a:lnTo>
                  <a:lnTo>
                    <a:pt x="52" y="2208"/>
                  </a:lnTo>
                  <a:lnTo>
                    <a:pt x="47" y="2187"/>
                  </a:lnTo>
                  <a:lnTo>
                    <a:pt x="43" y="2165"/>
                  </a:lnTo>
                  <a:lnTo>
                    <a:pt x="39" y="2144"/>
                  </a:lnTo>
                  <a:lnTo>
                    <a:pt x="35" y="2123"/>
                  </a:lnTo>
                  <a:lnTo>
                    <a:pt x="31" y="2101"/>
                  </a:lnTo>
                  <a:lnTo>
                    <a:pt x="28" y="2080"/>
                  </a:lnTo>
                  <a:lnTo>
                    <a:pt x="24" y="2059"/>
                  </a:lnTo>
                  <a:lnTo>
                    <a:pt x="21" y="2036"/>
                  </a:lnTo>
                  <a:lnTo>
                    <a:pt x="18" y="2015"/>
                  </a:lnTo>
                  <a:lnTo>
                    <a:pt x="15" y="1994"/>
                  </a:lnTo>
                  <a:lnTo>
                    <a:pt x="13" y="1971"/>
                  </a:lnTo>
                  <a:lnTo>
                    <a:pt x="11" y="1950"/>
                  </a:lnTo>
                  <a:lnTo>
                    <a:pt x="8" y="1929"/>
                  </a:lnTo>
                  <a:lnTo>
                    <a:pt x="6" y="1906"/>
                  </a:lnTo>
                  <a:lnTo>
                    <a:pt x="5" y="1885"/>
                  </a:lnTo>
                  <a:lnTo>
                    <a:pt x="4" y="1863"/>
                  </a:lnTo>
                  <a:lnTo>
                    <a:pt x="3" y="1842"/>
                  </a:lnTo>
                  <a:lnTo>
                    <a:pt x="2" y="1819"/>
                  </a:lnTo>
                  <a:lnTo>
                    <a:pt x="2" y="1798"/>
                  </a:lnTo>
                  <a:lnTo>
                    <a:pt x="0" y="1776"/>
                  </a:lnTo>
                  <a:lnTo>
                    <a:pt x="0" y="1753"/>
                  </a:lnTo>
                  <a:lnTo>
                    <a:pt x="0" y="1732"/>
                  </a:lnTo>
                  <a:lnTo>
                    <a:pt x="0" y="1709"/>
                  </a:lnTo>
                  <a:lnTo>
                    <a:pt x="2" y="1688"/>
                  </a:lnTo>
                  <a:lnTo>
                    <a:pt x="2" y="1666"/>
                  </a:lnTo>
                  <a:lnTo>
                    <a:pt x="3" y="1645"/>
                  </a:lnTo>
                  <a:lnTo>
                    <a:pt x="4" y="1622"/>
                  </a:lnTo>
                  <a:lnTo>
                    <a:pt x="5" y="1601"/>
                  </a:lnTo>
                  <a:lnTo>
                    <a:pt x="7" y="1579"/>
                  </a:lnTo>
                  <a:lnTo>
                    <a:pt x="8" y="1557"/>
                  </a:lnTo>
                  <a:lnTo>
                    <a:pt x="11" y="1535"/>
                  </a:lnTo>
                  <a:lnTo>
                    <a:pt x="13" y="1514"/>
                  </a:lnTo>
                  <a:lnTo>
                    <a:pt x="15" y="1492"/>
                  </a:lnTo>
                  <a:lnTo>
                    <a:pt x="19" y="1470"/>
                  </a:lnTo>
                  <a:lnTo>
                    <a:pt x="21" y="1449"/>
                  </a:lnTo>
                  <a:lnTo>
                    <a:pt x="24" y="1427"/>
                  </a:lnTo>
                  <a:lnTo>
                    <a:pt x="28" y="1406"/>
                  </a:lnTo>
                  <a:lnTo>
                    <a:pt x="31" y="1385"/>
                  </a:lnTo>
                  <a:lnTo>
                    <a:pt x="36" y="1363"/>
                  </a:lnTo>
                  <a:lnTo>
                    <a:pt x="39" y="1342"/>
                  </a:lnTo>
                  <a:lnTo>
                    <a:pt x="44" y="1321"/>
                  </a:lnTo>
                  <a:lnTo>
                    <a:pt x="48" y="1300"/>
                  </a:lnTo>
                  <a:lnTo>
                    <a:pt x="53" y="1278"/>
                  </a:lnTo>
                  <a:lnTo>
                    <a:pt x="58" y="1257"/>
                  </a:lnTo>
                  <a:lnTo>
                    <a:pt x="63" y="1236"/>
                  </a:lnTo>
                  <a:lnTo>
                    <a:pt x="69" y="1215"/>
                  </a:lnTo>
                  <a:lnTo>
                    <a:pt x="75" y="1194"/>
                  </a:lnTo>
                  <a:lnTo>
                    <a:pt x="80" y="1174"/>
                  </a:lnTo>
                  <a:lnTo>
                    <a:pt x="86" y="1153"/>
                  </a:lnTo>
                  <a:lnTo>
                    <a:pt x="93" y="1132"/>
                  </a:lnTo>
                  <a:lnTo>
                    <a:pt x="99" y="1112"/>
                  </a:lnTo>
                  <a:lnTo>
                    <a:pt x="106" y="1092"/>
                  </a:lnTo>
                  <a:lnTo>
                    <a:pt x="112" y="1072"/>
                  </a:lnTo>
                  <a:lnTo>
                    <a:pt x="119" y="1051"/>
                  </a:lnTo>
                  <a:lnTo>
                    <a:pt x="127" y="1031"/>
                  </a:lnTo>
                  <a:lnTo>
                    <a:pt x="134" y="1011"/>
                  </a:lnTo>
                  <a:lnTo>
                    <a:pt x="142" y="992"/>
                  </a:lnTo>
                  <a:lnTo>
                    <a:pt x="150" y="972"/>
                  </a:lnTo>
                  <a:lnTo>
                    <a:pt x="158" y="952"/>
                  </a:lnTo>
                  <a:lnTo>
                    <a:pt x="166" y="933"/>
                  </a:lnTo>
                  <a:lnTo>
                    <a:pt x="175" y="914"/>
                  </a:lnTo>
                  <a:lnTo>
                    <a:pt x="184" y="895"/>
                  </a:lnTo>
                  <a:lnTo>
                    <a:pt x="192" y="876"/>
                  </a:lnTo>
                  <a:lnTo>
                    <a:pt x="201" y="857"/>
                  </a:lnTo>
                  <a:lnTo>
                    <a:pt x="212" y="837"/>
                  </a:lnTo>
                  <a:lnTo>
                    <a:pt x="221" y="819"/>
                  </a:lnTo>
                  <a:lnTo>
                    <a:pt x="230" y="801"/>
                  </a:lnTo>
                  <a:lnTo>
                    <a:pt x="240" y="782"/>
                  </a:lnTo>
                  <a:lnTo>
                    <a:pt x="251" y="764"/>
                  </a:lnTo>
                  <a:lnTo>
                    <a:pt x="261" y="746"/>
                  </a:lnTo>
                  <a:lnTo>
                    <a:pt x="271" y="729"/>
                  </a:lnTo>
                  <a:lnTo>
                    <a:pt x="281" y="711"/>
                  </a:lnTo>
                  <a:lnTo>
                    <a:pt x="293" y="693"/>
                  </a:lnTo>
                  <a:lnTo>
                    <a:pt x="304" y="675"/>
                  </a:lnTo>
                  <a:lnTo>
                    <a:pt x="315" y="658"/>
                  </a:lnTo>
                  <a:lnTo>
                    <a:pt x="326" y="641"/>
                  </a:lnTo>
                  <a:lnTo>
                    <a:pt x="339" y="624"/>
                  </a:lnTo>
                  <a:lnTo>
                    <a:pt x="350" y="607"/>
                  </a:lnTo>
                  <a:lnTo>
                    <a:pt x="361" y="591"/>
                  </a:lnTo>
                  <a:lnTo>
                    <a:pt x="374" y="575"/>
                  </a:lnTo>
                  <a:lnTo>
                    <a:pt x="387" y="558"/>
                  </a:lnTo>
                  <a:lnTo>
                    <a:pt x="398" y="543"/>
                  </a:lnTo>
                  <a:lnTo>
                    <a:pt x="411" y="527"/>
                  </a:lnTo>
                  <a:lnTo>
                    <a:pt x="424" y="511"/>
                  </a:lnTo>
                  <a:lnTo>
                    <a:pt x="437" y="497"/>
                  </a:lnTo>
                  <a:lnTo>
                    <a:pt x="449" y="481"/>
                  </a:lnTo>
                  <a:lnTo>
                    <a:pt x="463" y="466"/>
                  </a:lnTo>
                  <a:lnTo>
                    <a:pt x="477" y="451"/>
                  </a:lnTo>
                  <a:lnTo>
                    <a:pt x="489" y="437"/>
                  </a:lnTo>
                  <a:lnTo>
                    <a:pt x="503" y="422"/>
                  </a:lnTo>
                  <a:lnTo>
                    <a:pt x="517" y="408"/>
                  </a:lnTo>
                  <a:lnTo>
                    <a:pt x="532" y="394"/>
                  </a:lnTo>
                  <a:lnTo>
                    <a:pt x="545" y="380"/>
                  </a:lnTo>
                  <a:lnTo>
                    <a:pt x="560" y="367"/>
                  </a:lnTo>
                  <a:lnTo>
                    <a:pt x="574" y="354"/>
                  </a:lnTo>
                  <a:lnTo>
                    <a:pt x="589" y="340"/>
                  </a:lnTo>
                  <a:lnTo>
                    <a:pt x="604" y="327"/>
                  </a:lnTo>
                  <a:lnTo>
                    <a:pt x="618" y="314"/>
                  </a:lnTo>
                  <a:lnTo>
                    <a:pt x="633" y="303"/>
                  </a:lnTo>
                  <a:lnTo>
                    <a:pt x="648" y="290"/>
                  </a:lnTo>
                  <a:lnTo>
                    <a:pt x="663" y="278"/>
                  </a:lnTo>
                  <a:lnTo>
                    <a:pt x="679" y="267"/>
                  </a:lnTo>
                  <a:lnTo>
                    <a:pt x="694" y="255"/>
                  </a:lnTo>
                  <a:lnTo>
                    <a:pt x="710" y="244"/>
                  </a:lnTo>
                  <a:lnTo>
                    <a:pt x="725" y="232"/>
                  </a:lnTo>
                  <a:lnTo>
                    <a:pt x="741" y="222"/>
                  </a:lnTo>
                  <a:lnTo>
                    <a:pt x="757" y="211"/>
                  </a:lnTo>
                  <a:lnTo>
                    <a:pt x="773" y="202"/>
                  </a:lnTo>
                  <a:lnTo>
                    <a:pt x="789" y="191"/>
                  </a:lnTo>
                  <a:lnTo>
                    <a:pt x="806" y="181"/>
                  </a:lnTo>
                  <a:lnTo>
                    <a:pt x="822" y="172"/>
                  </a:lnTo>
                  <a:lnTo>
                    <a:pt x="838" y="162"/>
                  </a:lnTo>
                  <a:lnTo>
                    <a:pt x="855" y="154"/>
                  </a:lnTo>
                  <a:lnTo>
                    <a:pt x="871" y="144"/>
                  </a:lnTo>
                  <a:lnTo>
                    <a:pt x="888" y="136"/>
                  </a:lnTo>
                  <a:lnTo>
                    <a:pt x="904" y="127"/>
                  </a:lnTo>
                  <a:lnTo>
                    <a:pt x="921" y="120"/>
                  </a:lnTo>
                  <a:lnTo>
                    <a:pt x="938" y="112"/>
                  </a:lnTo>
                  <a:lnTo>
                    <a:pt x="955" y="104"/>
                  </a:lnTo>
                  <a:lnTo>
                    <a:pt x="973" y="97"/>
                  </a:lnTo>
                  <a:lnTo>
                    <a:pt x="990" y="90"/>
                  </a:lnTo>
                  <a:lnTo>
                    <a:pt x="1007" y="83"/>
                  </a:lnTo>
                  <a:lnTo>
                    <a:pt x="1024" y="76"/>
                  </a:lnTo>
                  <a:lnTo>
                    <a:pt x="1041" y="71"/>
                  </a:lnTo>
                  <a:lnTo>
                    <a:pt x="1059" y="64"/>
                  </a:lnTo>
                  <a:lnTo>
                    <a:pt x="1077" y="59"/>
                  </a:lnTo>
                  <a:lnTo>
                    <a:pt x="1094" y="53"/>
                  </a:lnTo>
                  <a:lnTo>
                    <a:pt x="1112" y="48"/>
                  </a:lnTo>
                  <a:lnTo>
                    <a:pt x="1129" y="43"/>
                  </a:lnTo>
                  <a:lnTo>
                    <a:pt x="1147" y="39"/>
                  </a:lnTo>
                  <a:lnTo>
                    <a:pt x="1165" y="33"/>
                  </a:lnTo>
                  <a:lnTo>
                    <a:pt x="1183" y="30"/>
                  </a:lnTo>
                  <a:lnTo>
                    <a:pt x="1201" y="26"/>
                  </a:lnTo>
                  <a:lnTo>
                    <a:pt x="1218" y="23"/>
                  </a:lnTo>
                  <a:lnTo>
                    <a:pt x="1236" y="18"/>
                  </a:lnTo>
                  <a:lnTo>
                    <a:pt x="1255" y="16"/>
                  </a:lnTo>
                  <a:lnTo>
                    <a:pt x="1272" y="13"/>
                  </a:lnTo>
                  <a:lnTo>
                    <a:pt x="1290" y="11"/>
                  </a:lnTo>
                  <a:lnTo>
                    <a:pt x="1308" y="8"/>
                  </a:lnTo>
                  <a:lnTo>
                    <a:pt x="1327" y="7"/>
                  </a:lnTo>
                  <a:lnTo>
                    <a:pt x="1345" y="5"/>
                  </a:lnTo>
                  <a:lnTo>
                    <a:pt x="1363" y="4"/>
                  </a:lnTo>
                  <a:lnTo>
                    <a:pt x="1380" y="2"/>
                  </a:lnTo>
                  <a:lnTo>
                    <a:pt x="1399" y="1"/>
                  </a:lnTo>
                  <a:lnTo>
                    <a:pt x="1417" y="0"/>
                  </a:lnTo>
                  <a:lnTo>
                    <a:pt x="1435" y="0"/>
                  </a:lnTo>
                  <a:lnTo>
                    <a:pt x="1450" y="0"/>
                  </a:lnTo>
                  <a:lnTo>
                    <a:pt x="1447" y="1745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>
                <a:defRPr/>
              </a:pPr>
              <a:endParaRPr kumimoji="0" lang="ja-JP" altLang="en-US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平行四辺形 22"/>
            <p:cNvSpPr/>
            <p:nvPr/>
          </p:nvSpPr>
          <p:spPr>
            <a:xfrm rot="4665">
              <a:off x="5915907" y="5059514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平行四辺形 22"/>
            <p:cNvSpPr/>
            <p:nvPr/>
          </p:nvSpPr>
          <p:spPr>
            <a:xfrm rot="4665">
              <a:off x="6127661" y="5059831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平行四辺形 22"/>
            <p:cNvSpPr/>
            <p:nvPr/>
          </p:nvSpPr>
          <p:spPr>
            <a:xfrm rot="4665">
              <a:off x="6339412" y="5060147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平行四辺形 22"/>
            <p:cNvSpPr/>
            <p:nvPr/>
          </p:nvSpPr>
          <p:spPr>
            <a:xfrm rot="4665">
              <a:off x="6551164" y="5060464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平行四辺形 22"/>
            <p:cNvSpPr/>
            <p:nvPr/>
          </p:nvSpPr>
          <p:spPr>
            <a:xfrm rot="4665">
              <a:off x="6751901" y="5060784"/>
              <a:ext cx="269104" cy="1627181"/>
            </a:xfrm>
            <a:custGeom>
              <a:avLst/>
              <a:gdLst>
                <a:gd name="connsiteX0" fmla="*/ 0 w 177300"/>
                <a:gd name="connsiteY0" fmla="*/ 959546 h 959546"/>
                <a:gd name="connsiteX1" fmla="*/ 44325 w 177300"/>
                <a:gd name="connsiteY1" fmla="*/ 0 h 959546"/>
                <a:gd name="connsiteX2" fmla="*/ 177300 w 177300"/>
                <a:gd name="connsiteY2" fmla="*/ 0 h 959546"/>
                <a:gd name="connsiteX3" fmla="*/ 132975 w 177300"/>
                <a:gd name="connsiteY3" fmla="*/ 959546 h 959546"/>
                <a:gd name="connsiteX4" fmla="*/ 0 w 177300"/>
                <a:gd name="connsiteY4" fmla="*/ 959546 h 959546"/>
                <a:gd name="connsiteX0" fmla="*/ 0 w 177300"/>
                <a:gd name="connsiteY0" fmla="*/ 961941 h 961941"/>
                <a:gd name="connsiteX1" fmla="*/ 44325 w 177300"/>
                <a:gd name="connsiteY1" fmla="*/ 2395 h 961941"/>
                <a:gd name="connsiteX2" fmla="*/ 112339 w 177300"/>
                <a:gd name="connsiteY2" fmla="*/ 0 h 961941"/>
                <a:gd name="connsiteX3" fmla="*/ 177300 w 177300"/>
                <a:gd name="connsiteY3" fmla="*/ 2395 h 961941"/>
                <a:gd name="connsiteX4" fmla="*/ 132975 w 177300"/>
                <a:gd name="connsiteY4" fmla="*/ 961941 h 961941"/>
                <a:gd name="connsiteX5" fmla="*/ 0 w 177300"/>
                <a:gd name="connsiteY5" fmla="*/ 961941 h 961941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02972 h 1002972"/>
                <a:gd name="connsiteX1" fmla="*/ 44325 w 177300"/>
                <a:gd name="connsiteY1" fmla="*/ 43426 h 1002972"/>
                <a:gd name="connsiteX2" fmla="*/ 112339 w 177300"/>
                <a:gd name="connsiteY2" fmla="*/ 0 h 1002972"/>
                <a:gd name="connsiteX3" fmla="*/ 177300 w 177300"/>
                <a:gd name="connsiteY3" fmla="*/ 43426 h 1002972"/>
                <a:gd name="connsiteX4" fmla="*/ 132975 w 177300"/>
                <a:gd name="connsiteY4" fmla="*/ 1002972 h 1002972"/>
                <a:gd name="connsiteX5" fmla="*/ 0 w 177300"/>
                <a:gd name="connsiteY5" fmla="*/ 1002972 h 1002972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00616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300"/>
                <a:gd name="connsiteY0" fmla="*/ 1014695 h 1014695"/>
                <a:gd name="connsiteX1" fmla="*/ 44325 w 177300"/>
                <a:gd name="connsiteY1" fmla="*/ 55149 h 1014695"/>
                <a:gd name="connsiteX2" fmla="*/ 115130 w 177300"/>
                <a:gd name="connsiteY2" fmla="*/ 0 h 1014695"/>
                <a:gd name="connsiteX3" fmla="*/ 177300 w 177300"/>
                <a:gd name="connsiteY3" fmla="*/ 55149 h 1014695"/>
                <a:gd name="connsiteX4" fmla="*/ 132975 w 177300"/>
                <a:gd name="connsiteY4" fmla="*/ 1014695 h 1014695"/>
                <a:gd name="connsiteX5" fmla="*/ 0 w 177300"/>
                <a:gd name="connsiteY5" fmla="*/ 1014695 h 1014695"/>
                <a:gd name="connsiteX0" fmla="*/ 0 w 177496"/>
                <a:gd name="connsiteY0" fmla="*/ 1014695 h 1014695"/>
                <a:gd name="connsiteX1" fmla="*/ 44325 w 177496"/>
                <a:gd name="connsiteY1" fmla="*/ 55149 h 1014695"/>
                <a:gd name="connsiteX2" fmla="*/ 115130 w 177496"/>
                <a:gd name="connsiteY2" fmla="*/ 0 h 1014695"/>
                <a:gd name="connsiteX3" fmla="*/ 177300 w 177496"/>
                <a:gd name="connsiteY3" fmla="*/ 55149 h 1014695"/>
                <a:gd name="connsiteX4" fmla="*/ 132975 w 177496"/>
                <a:gd name="connsiteY4" fmla="*/ 1014695 h 1014695"/>
                <a:gd name="connsiteX5" fmla="*/ 0 w 177496"/>
                <a:gd name="connsiteY5" fmla="*/ 1014695 h 1014695"/>
                <a:gd name="connsiteX0" fmla="*/ 0 w 177496"/>
                <a:gd name="connsiteY0" fmla="*/ 1014711 h 1014711"/>
                <a:gd name="connsiteX1" fmla="*/ 44325 w 177496"/>
                <a:gd name="connsiteY1" fmla="*/ 55165 h 1014711"/>
                <a:gd name="connsiteX2" fmla="*/ 115130 w 177496"/>
                <a:gd name="connsiteY2" fmla="*/ 16 h 1014711"/>
                <a:gd name="connsiteX3" fmla="*/ 177300 w 177496"/>
                <a:gd name="connsiteY3" fmla="*/ 55165 h 1014711"/>
                <a:gd name="connsiteX4" fmla="*/ 132975 w 177496"/>
                <a:gd name="connsiteY4" fmla="*/ 1014711 h 1014711"/>
                <a:gd name="connsiteX5" fmla="*/ 0 w 177496"/>
                <a:gd name="connsiteY5" fmla="*/ 1014711 h 1014711"/>
                <a:gd name="connsiteX0" fmla="*/ 0 w 177818"/>
                <a:gd name="connsiteY0" fmla="*/ 1014798 h 1014798"/>
                <a:gd name="connsiteX1" fmla="*/ 44325 w 177818"/>
                <a:gd name="connsiteY1" fmla="*/ 55252 h 1014798"/>
                <a:gd name="connsiteX2" fmla="*/ 115130 w 177818"/>
                <a:gd name="connsiteY2" fmla="*/ 103 h 1014798"/>
                <a:gd name="connsiteX3" fmla="*/ 177300 w 177818"/>
                <a:gd name="connsiteY3" fmla="*/ 55252 h 1014798"/>
                <a:gd name="connsiteX4" fmla="*/ 132975 w 177818"/>
                <a:gd name="connsiteY4" fmla="*/ 1014798 h 1014798"/>
                <a:gd name="connsiteX5" fmla="*/ 0 w 177818"/>
                <a:gd name="connsiteY5" fmla="*/ 1014798 h 1014798"/>
                <a:gd name="connsiteX0" fmla="*/ 0 w 177496"/>
                <a:gd name="connsiteY0" fmla="*/ 1014712 h 1014712"/>
                <a:gd name="connsiteX1" fmla="*/ 44325 w 177496"/>
                <a:gd name="connsiteY1" fmla="*/ 55166 h 1014712"/>
                <a:gd name="connsiteX2" fmla="*/ 115130 w 177496"/>
                <a:gd name="connsiteY2" fmla="*/ 17 h 1014712"/>
                <a:gd name="connsiteX3" fmla="*/ 177300 w 177496"/>
                <a:gd name="connsiteY3" fmla="*/ 55166 h 1014712"/>
                <a:gd name="connsiteX4" fmla="*/ 132975 w 177496"/>
                <a:gd name="connsiteY4" fmla="*/ 1014712 h 1014712"/>
                <a:gd name="connsiteX5" fmla="*/ 0 w 177496"/>
                <a:gd name="connsiteY5" fmla="*/ 1014712 h 1014712"/>
                <a:gd name="connsiteX0" fmla="*/ 0 w 177496"/>
                <a:gd name="connsiteY0" fmla="*/ 1029217 h 1029217"/>
                <a:gd name="connsiteX1" fmla="*/ 44325 w 177496"/>
                <a:gd name="connsiteY1" fmla="*/ 69671 h 1029217"/>
                <a:gd name="connsiteX2" fmla="*/ 115130 w 177496"/>
                <a:gd name="connsiteY2" fmla="*/ 8 h 1029217"/>
                <a:gd name="connsiteX3" fmla="*/ 177300 w 177496"/>
                <a:gd name="connsiteY3" fmla="*/ 69671 h 1029217"/>
                <a:gd name="connsiteX4" fmla="*/ 132975 w 177496"/>
                <a:gd name="connsiteY4" fmla="*/ 1029217 h 1029217"/>
                <a:gd name="connsiteX5" fmla="*/ 0 w 177496"/>
                <a:gd name="connsiteY5" fmla="*/ 1029217 h 1029217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46"/>
                <a:gd name="connsiteX1" fmla="*/ 44325 w 177496"/>
                <a:gd name="connsiteY1" fmla="*/ 69671 h 1073246"/>
                <a:gd name="connsiteX2" fmla="*/ 115130 w 177496"/>
                <a:gd name="connsiteY2" fmla="*/ 8 h 1073246"/>
                <a:gd name="connsiteX3" fmla="*/ 177300 w 177496"/>
                <a:gd name="connsiteY3" fmla="*/ 69671 h 1073246"/>
                <a:gd name="connsiteX4" fmla="*/ 132975 w 177496"/>
                <a:gd name="connsiteY4" fmla="*/ 1029217 h 1073246"/>
                <a:gd name="connsiteX5" fmla="*/ 59754 w 177496"/>
                <a:gd name="connsiteY5" fmla="*/ 1073229 h 1073246"/>
                <a:gd name="connsiteX6" fmla="*/ 0 w 177496"/>
                <a:gd name="connsiteY6" fmla="*/ 1029217 h 1073246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59754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84134"/>
                <a:gd name="connsiteX1" fmla="*/ 44325 w 177496"/>
                <a:gd name="connsiteY1" fmla="*/ 69671 h 1084134"/>
                <a:gd name="connsiteX2" fmla="*/ 115130 w 177496"/>
                <a:gd name="connsiteY2" fmla="*/ 8 h 1084134"/>
                <a:gd name="connsiteX3" fmla="*/ 177300 w 177496"/>
                <a:gd name="connsiteY3" fmla="*/ 69671 h 1084134"/>
                <a:gd name="connsiteX4" fmla="*/ 132975 w 177496"/>
                <a:gd name="connsiteY4" fmla="*/ 1029217 h 1084134"/>
                <a:gd name="connsiteX5" fmla="*/ 59754 w 177496"/>
                <a:gd name="connsiteY5" fmla="*/ 1084115 h 1084134"/>
                <a:gd name="connsiteX6" fmla="*/ 0 w 177496"/>
                <a:gd name="connsiteY6" fmla="*/ 1029217 h 1084134"/>
                <a:gd name="connsiteX0" fmla="*/ 0 w 177496"/>
                <a:gd name="connsiteY0" fmla="*/ 1029217 h 1098643"/>
                <a:gd name="connsiteX1" fmla="*/ 44325 w 177496"/>
                <a:gd name="connsiteY1" fmla="*/ 69671 h 1098643"/>
                <a:gd name="connsiteX2" fmla="*/ 115130 w 177496"/>
                <a:gd name="connsiteY2" fmla="*/ 8 h 1098643"/>
                <a:gd name="connsiteX3" fmla="*/ 177300 w 177496"/>
                <a:gd name="connsiteY3" fmla="*/ 69671 h 1098643"/>
                <a:gd name="connsiteX4" fmla="*/ 132975 w 177496"/>
                <a:gd name="connsiteY4" fmla="*/ 1029217 h 1098643"/>
                <a:gd name="connsiteX5" fmla="*/ 59754 w 177496"/>
                <a:gd name="connsiteY5" fmla="*/ 1098629 h 1098643"/>
                <a:gd name="connsiteX6" fmla="*/ 0 w 177496"/>
                <a:gd name="connsiteY6" fmla="*/ 1029217 h 1098643"/>
                <a:gd name="connsiteX0" fmla="*/ 0 w 177496"/>
                <a:gd name="connsiteY0" fmla="*/ 1029217 h 1091387"/>
                <a:gd name="connsiteX1" fmla="*/ 44325 w 177496"/>
                <a:gd name="connsiteY1" fmla="*/ 69671 h 1091387"/>
                <a:gd name="connsiteX2" fmla="*/ 115130 w 177496"/>
                <a:gd name="connsiteY2" fmla="*/ 8 h 1091387"/>
                <a:gd name="connsiteX3" fmla="*/ 177300 w 177496"/>
                <a:gd name="connsiteY3" fmla="*/ 69671 h 1091387"/>
                <a:gd name="connsiteX4" fmla="*/ 132975 w 177496"/>
                <a:gd name="connsiteY4" fmla="*/ 1029217 h 1091387"/>
                <a:gd name="connsiteX5" fmla="*/ 63382 w 177496"/>
                <a:gd name="connsiteY5" fmla="*/ 1091371 h 1091387"/>
                <a:gd name="connsiteX6" fmla="*/ 0 w 177496"/>
                <a:gd name="connsiteY6" fmla="*/ 1029217 h 1091387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63382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91660"/>
                <a:gd name="connsiteX1" fmla="*/ 44325 w 177496"/>
                <a:gd name="connsiteY1" fmla="*/ 69671 h 1091660"/>
                <a:gd name="connsiteX2" fmla="*/ 115130 w 177496"/>
                <a:gd name="connsiteY2" fmla="*/ 8 h 1091660"/>
                <a:gd name="connsiteX3" fmla="*/ 177300 w 177496"/>
                <a:gd name="connsiteY3" fmla="*/ 69671 h 1091660"/>
                <a:gd name="connsiteX4" fmla="*/ 132975 w 177496"/>
                <a:gd name="connsiteY4" fmla="*/ 1029217 h 1091660"/>
                <a:gd name="connsiteX5" fmla="*/ 52497 w 177496"/>
                <a:gd name="connsiteY5" fmla="*/ 1091371 h 1091660"/>
                <a:gd name="connsiteX6" fmla="*/ 0 w 177496"/>
                <a:gd name="connsiteY6" fmla="*/ 1029217 h 1091660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8052"/>
                <a:gd name="connsiteX1" fmla="*/ 44325 w 177496"/>
                <a:gd name="connsiteY1" fmla="*/ 69671 h 1088052"/>
                <a:gd name="connsiteX2" fmla="*/ 115130 w 177496"/>
                <a:gd name="connsiteY2" fmla="*/ 8 h 1088052"/>
                <a:gd name="connsiteX3" fmla="*/ 177300 w 177496"/>
                <a:gd name="connsiteY3" fmla="*/ 69671 h 1088052"/>
                <a:gd name="connsiteX4" fmla="*/ 132975 w 177496"/>
                <a:gd name="connsiteY4" fmla="*/ 1029217 h 1088052"/>
                <a:gd name="connsiteX5" fmla="*/ 56126 w 177496"/>
                <a:gd name="connsiteY5" fmla="*/ 1087743 h 1088052"/>
                <a:gd name="connsiteX6" fmla="*/ 0 w 177496"/>
                <a:gd name="connsiteY6" fmla="*/ 1029217 h 1088052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87760"/>
                <a:gd name="connsiteX1" fmla="*/ 44325 w 177496"/>
                <a:gd name="connsiteY1" fmla="*/ 69671 h 1087760"/>
                <a:gd name="connsiteX2" fmla="*/ 115130 w 177496"/>
                <a:gd name="connsiteY2" fmla="*/ 8 h 1087760"/>
                <a:gd name="connsiteX3" fmla="*/ 177300 w 177496"/>
                <a:gd name="connsiteY3" fmla="*/ 69671 h 1087760"/>
                <a:gd name="connsiteX4" fmla="*/ 132975 w 177496"/>
                <a:gd name="connsiteY4" fmla="*/ 1029217 h 1087760"/>
                <a:gd name="connsiteX5" fmla="*/ 56126 w 177496"/>
                <a:gd name="connsiteY5" fmla="*/ 1087743 h 1087760"/>
                <a:gd name="connsiteX6" fmla="*/ 0 w 177496"/>
                <a:gd name="connsiteY6" fmla="*/ 1029217 h 1087760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  <a:gd name="connsiteX0" fmla="*/ 0 w 177496"/>
                <a:gd name="connsiteY0" fmla="*/ 1029217 h 1073254"/>
                <a:gd name="connsiteX1" fmla="*/ 44325 w 177496"/>
                <a:gd name="connsiteY1" fmla="*/ 69671 h 1073254"/>
                <a:gd name="connsiteX2" fmla="*/ 115130 w 177496"/>
                <a:gd name="connsiteY2" fmla="*/ 8 h 1073254"/>
                <a:gd name="connsiteX3" fmla="*/ 177300 w 177496"/>
                <a:gd name="connsiteY3" fmla="*/ 69671 h 1073254"/>
                <a:gd name="connsiteX4" fmla="*/ 132975 w 177496"/>
                <a:gd name="connsiteY4" fmla="*/ 1029217 h 1073254"/>
                <a:gd name="connsiteX5" fmla="*/ 63383 w 177496"/>
                <a:gd name="connsiteY5" fmla="*/ 1073229 h 1073254"/>
                <a:gd name="connsiteX6" fmla="*/ 0 w 177496"/>
                <a:gd name="connsiteY6" fmla="*/ 1029217 h 107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96" h="1073254">
                  <a:moveTo>
                    <a:pt x="0" y="1029217"/>
                  </a:moveTo>
                  <a:lnTo>
                    <a:pt x="44325" y="69671"/>
                  </a:lnTo>
                  <a:cubicBezTo>
                    <a:pt x="55831" y="29516"/>
                    <a:pt x="57009" y="-589"/>
                    <a:pt x="115130" y="8"/>
                  </a:cubicBezTo>
                  <a:cubicBezTo>
                    <a:pt x="183675" y="4992"/>
                    <a:pt x="177417" y="47939"/>
                    <a:pt x="177300" y="69671"/>
                  </a:cubicBezTo>
                  <a:lnTo>
                    <a:pt x="132975" y="1029217"/>
                  </a:lnTo>
                  <a:cubicBezTo>
                    <a:pt x="137597" y="1042678"/>
                    <a:pt x="116818" y="1074282"/>
                    <a:pt x="63383" y="1073229"/>
                  </a:cubicBezTo>
                  <a:cubicBezTo>
                    <a:pt x="3551" y="1065816"/>
                    <a:pt x="19918" y="1043888"/>
                    <a:pt x="0" y="10292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solidFill>
                <a:schemeClr val="bg1">
                  <a:lumMod val="65000"/>
                </a:schemeClr>
              </a:solidFill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16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テキスト ボックス 290"/>
          <p:cNvSpPr txBox="1">
            <a:spLocks noChangeArrowheads="1"/>
          </p:cNvSpPr>
          <p:nvPr/>
        </p:nvSpPr>
        <p:spPr bwMode="auto">
          <a:xfrm>
            <a:off x="2175641" y="5376863"/>
            <a:ext cx="338963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ja-JP"/>
            </a:defPPr>
            <a:lvl1pPr algn="ctr" eaLnBrk="1" hangingPunct="1">
              <a:defRPr sz="1400" b="1">
                <a:latin typeface="+mn-ea"/>
                <a:ea typeface="+mn-ea"/>
                <a:cs typeface="Times New Roman" pitchFamily="18" charset="0"/>
              </a:defRPr>
            </a:lvl1pPr>
            <a:lvl2pPr marL="742950" indent="-285750" eaLnBrk="0" hangingPunct="0">
              <a:defRPr sz="1200" b="1">
                <a:latin typeface="ＭＳ Ｐゴシック" charset="-128"/>
              </a:defRPr>
            </a:lvl2pPr>
            <a:lvl3pPr marL="1143000" indent="-228600" eaLnBrk="0" hangingPunct="0">
              <a:defRPr sz="1200" b="1">
                <a:latin typeface="ＭＳ Ｐゴシック" charset="-128"/>
              </a:defRPr>
            </a:lvl3pPr>
            <a:lvl4pPr marL="1600200" indent="-228600" eaLnBrk="0" hangingPunct="0">
              <a:defRPr sz="1200" b="1">
                <a:latin typeface="ＭＳ Ｐゴシック" charset="-128"/>
              </a:defRPr>
            </a:lvl4pPr>
            <a:lvl5pPr marL="2057400" indent="-228600" eaLnBrk="0" hangingPunct="0">
              <a:defRPr sz="1200" b="1">
                <a:latin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Conventional wire tip</a:t>
            </a:r>
            <a:endParaRPr lang="ja-JP" alt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5951039" y="3081338"/>
            <a:ext cx="0" cy="52546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933576" y="4297363"/>
            <a:ext cx="0" cy="550862"/>
          </a:xfrm>
          <a:prstGeom prst="straightConnector1">
            <a:avLst/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CATHLAB\My Documents\My Pictures\academic\cto\cgb given\g5.JPG"/>
          <p:cNvPicPr>
            <a:picLocks noChangeAspect="1" noChangeArrowheads="1"/>
          </p:cNvPicPr>
          <p:nvPr/>
        </p:nvPicPr>
        <p:blipFill>
          <a:blip r:embed="rId2" cstate="print"/>
          <a:srcRect t="11827"/>
          <a:stretch>
            <a:fillRect/>
          </a:stretch>
        </p:blipFill>
        <p:spPr bwMode="auto">
          <a:xfrm>
            <a:off x="838200" y="1524000"/>
            <a:ext cx="7620001" cy="47386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861060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Black" pitchFamily="34" charset="0"/>
              </a:rPr>
              <a:t>Standard Manipulation of Gaia Wires</a:t>
            </a:r>
            <a:endParaRPr lang="en-US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ATHLAB\My Documents\My Pictures\a1 cto gaia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326" t="3368" r="25380" b="20870"/>
          <a:stretch>
            <a:fillRect/>
          </a:stretch>
        </p:blipFill>
        <p:spPr bwMode="auto">
          <a:xfrm>
            <a:off x="76200" y="914400"/>
            <a:ext cx="28956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Documents and Settings\CATHLAB\My Documents\My Pictures\a1 cto gaia\5.JPG"/>
          <p:cNvPicPr>
            <a:picLocks noChangeAspect="1" noChangeArrowheads="1"/>
          </p:cNvPicPr>
          <p:nvPr/>
        </p:nvPicPr>
        <p:blipFill>
          <a:blip r:embed="rId3" cstate="print"/>
          <a:srcRect l="28125" t="3338" r="25000" b="23240"/>
          <a:stretch>
            <a:fillRect/>
          </a:stretch>
        </p:blipFill>
        <p:spPr bwMode="auto">
          <a:xfrm>
            <a:off x="1295400" y="3649133"/>
            <a:ext cx="3048000" cy="298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Documents and Settings\CATHLAB\My Documents\My Pictures\a1 cto gaia\3.JPG"/>
          <p:cNvPicPr>
            <a:picLocks noChangeAspect="1" noChangeArrowheads="1"/>
          </p:cNvPicPr>
          <p:nvPr/>
        </p:nvPicPr>
        <p:blipFill>
          <a:blip r:embed="rId4" cstate="print"/>
          <a:srcRect l="27245" t="3072" r="26364" b="20657"/>
          <a:stretch>
            <a:fillRect/>
          </a:stretch>
        </p:blipFill>
        <p:spPr bwMode="auto">
          <a:xfrm>
            <a:off x="3200400" y="914400"/>
            <a:ext cx="28956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C:\Documents and Settings\CATHLAB\My Documents\My Pictures\a1 cto gaia\6.JPG"/>
          <p:cNvPicPr>
            <a:picLocks noChangeAspect="1" noChangeArrowheads="1"/>
          </p:cNvPicPr>
          <p:nvPr/>
        </p:nvPicPr>
        <p:blipFill>
          <a:blip r:embed="rId5" cstate="print"/>
          <a:srcRect l="28567" t="3390" r="24879" b="20339"/>
          <a:stretch>
            <a:fillRect/>
          </a:stretch>
        </p:blipFill>
        <p:spPr bwMode="auto">
          <a:xfrm>
            <a:off x="4800600" y="3657600"/>
            <a:ext cx="290576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C:\Documents and Settings\CATHLAB\My Documents\My Pictures\a1 cto gaia\4.JPG"/>
          <p:cNvPicPr>
            <a:picLocks noChangeAspect="1" noChangeArrowheads="1"/>
          </p:cNvPicPr>
          <p:nvPr/>
        </p:nvPicPr>
        <p:blipFill>
          <a:blip r:embed="rId6" cstate="print"/>
          <a:srcRect l="26255" t="3504" r="28079" b="19386"/>
          <a:stretch>
            <a:fillRect/>
          </a:stretch>
        </p:blipFill>
        <p:spPr bwMode="auto">
          <a:xfrm>
            <a:off x="6248400" y="914400"/>
            <a:ext cx="2819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5400" y="152400"/>
            <a:ext cx="62484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Gaia in Antegrade PCI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629400" cy="9906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Core Material</a:t>
            </a:r>
            <a:endParaRPr lang="en-US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10673" t="16891" r="11708"/>
          <a:stretch>
            <a:fillRect/>
          </a:stretch>
        </p:blipFill>
        <p:spPr bwMode="auto">
          <a:xfrm>
            <a:off x="381000" y="1371600"/>
            <a:ext cx="8229600" cy="48768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5715000"/>
            <a:ext cx="12192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7600" y="5791200"/>
            <a:ext cx="1143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ASAHI MIRACLEBROS</a:t>
            </a:r>
            <a:r>
              <a:rPr lang="en-US" sz="3600" b="1" baseline="30000" dirty="0" smtClean="0">
                <a:solidFill>
                  <a:srgbClr val="002060"/>
                </a:solidFill>
                <a:latin typeface="Arial Black" pitchFamily="34" charset="0"/>
              </a:rPr>
              <a:t>TM</a:t>
            </a:r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 Family</a:t>
            </a:r>
            <a:b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Straight Tip Guide Wires</a:t>
            </a:r>
            <a:endParaRPr lang="en-US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426" name="Picture 2" descr="http://media.pcronline.com/data/lectures/FELLOWCOURSE2009KRAKOW-Guiding-catheterand-guide-wireselection-PCI_BUZMAN/slide025.jpg"/>
          <p:cNvPicPr>
            <a:picLocks noChangeAspect="1" noChangeArrowheads="1"/>
          </p:cNvPicPr>
          <p:nvPr/>
        </p:nvPicPr>
        <p:blipFill>
          <a:blip r:embed="rId3" cstate="print"/>
          <a:srcRect l="2752" t="28070" r="1835" b="7075"/>
          <a:stretch>
            <a:fillRect/>
          </a:stretch>
        </p:blipFill>
        <p:spPr bwMode="auto">
          <a:xfrm>
            <a:off x="381000" y="1676400"/>
            <a:ext cx="8305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CATHLAB\My Documents\My Pictures\academic\cto\cgb given\ub3.JPG"/>
          <p:cNvPicPr>
            <a:picLocks noChangeAspect="1" noChangeArrowheads="1"/>
          </p:cNvPicPr>
          <p:nvPr/>
        </p:nvPicPr>
        <p:blipFill>
          <a:blip r:embed="rId2" cstate="print"/>
          <a:srcRect r="37730" b="74581"/>
          <a:stretch>
            <a:fillRect/>
          </a:stretch>
        </p:blipFill>
        <p:spPr bwMode="auto">
          <a:xfrm>
            <a:off x="571500" y="990600"/>
            <a:ext cx="7734300" cy="1733550"/>
          </a:xfrm>
          <a:prstGeom prst="rect">
            <a:avLst/>
          </a:prstGeom>
          <a:noFill/>
        </p:spPr>
      </p:pic>
      <p:pic>
        <p:nvPicPr>
          <p:cNvPr id="13315" name="Picture 3" descr="C:\Documents and Settings\CATHLAB\My Documents\My Pictures\academic\cto\cgb given\ub3.JPG"/>
          <p:cNvPicPr>
            <a:picLocks noChangeAspect="1" noChangeArrowheads="1"/>
          </p:cNvPicPr>
          <p:nvPr/>
        </p:nvPicPr>
        <p:blipFill>
          <a:blip r:embed="rId2" cstate="print"/>
          <a:srcRect t="32123" r="38344" b="33240"/>
          <a:stretch>
            <a:fillRect/>
          </a:stretch>
        </p:blipFill>
        <p:spPr bwMode="auto">
          <a:xfrm>
            <a:off x="571500" y="2743200"/>
            <a:ext cx="77343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CATHLAB\My Documents\My Pictures\academic\cto\cgb given\ub1.JPG"/>
          <p:cNvPicPr>
            <a:picLocks noChangeAspect="1" noChangeArrowheads="1"/>
          </p:cNvPicPr>
          <p:nvPr/>
        </p:nvPicPr>
        <p:blipFill>
          <a:blip r:embed="rId2" cstate="print"/>
          <a:srcRect l="8247" t="32123" r="6186" b="3572"/>
          <a:stretch>
            <a:fillRect/>
          </a:stretch>
        </p:blipFill>
        <p:spPr bwMode="auto">
          <a:xfrm>
            <a:off x="762000" y="1981200"/>
            <a:ext cx="68580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64008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Black" pitchFamily="34" charset="0"/>
              </a:rPr>
              <a:t>Fine scale Shapeability</a:t>
            </a:r>
            <a:endParaRPr lang="en-US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CATHLAB\My Documents\My Pictures\academic\cto\cgb given\ub2.JPG"/>
          <p:cNvPicPr>
            <a:picLocks noChangeAspect="1" noChangeArrowheads="1"/>
          </p:cNvPicPr>
          <p:nvPr/>
        </p:nvPicPr>
        <p:blipFill>
          <a:blip r:embed="rId2" cstate="print"/>
          <a:srcRect l="5640" t="37070" r="7873" b="4600"/>
          <a:stretch>
            <a:fillRect/>
          </a:stretch>
        </p:blipFill>
        <p:spPr bwMode="auto">
          <a:xfrm>
            <a:off x="1143000" y="1371600"/>
            <a:ext cx="6553200" cy="2454965"/>
          </a:xfrm>
          <a:prstGeom prst="rect">
            <a:avLst/>
          </a:prstGeom>
          <a:noFill/>
        </p:spPr>
      </p:pic>
      <p:pic>
        <p:nvPicPr>
          <p:cNvPr id="15363" name="Picture 3" descr="C:\Documents and Settings\CATHLAB\My Documents\My Pictures\academic\cto\cgb given\ub4.JPG"/>
          <p:cNvPicPr>
            <a:picLocks noChangeAspect="1" noChangeArrowheads="1"/>
          </p:cNvPicPr>
          <p:nvPr/>
        </p:nvPicPr>
        <p:blipFill>
          <a:blip r:embed="rId3" cstate="print"/>
          <a:srcRect l="4982" t="39097" r="8734" b="5026"/>
          <a:stretch>
            <a:fillRect/>
          </a:stretch>
        </p:blipFill>
        <p:spPr bwMode="auto">
          <a:xfrm>
            <a:off x="1143000" y="3886200"/>
            <a:ext cx="6553200" cy="2514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8534400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Black" pitchFamily="34" charset="0"/>
              </a:rPr>
              <a:t>Advantage of the shaping-enhanced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Black" pitchFamily="34" charset="0"/>
              </a:rPr>
              <a:t> vessel selectivity</a:t>
            </a:r>
            <a:endParaRPr lang="en-US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CATHLAB\My Documents\My Pictures\academic\cto\cgb given\s1.JPG"/>
          <p:cNvPicPr>
            <a:picLocks noChangeAspect="1" noChangeArrowheads="1"/>
          </p:cNvPicPr>
          <p:nvPr/>
        </p:nvPicPr>
        <p:blipFill>
          <a:blip r:embed="rId2" cstate="print"/>
          <a:srcRect r="38957" b="25419"/>
          <a:stretch>
            <a:fillRect/>
          </a:stretch>
        </p:blipFill>
        <p:spPr bwMode="auto">
          <a:xfrm>
            <a:off x="381000" y="457200"/>
            <a:ext cx="8305800" cy="5562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2286000"/>
            <a:ext cx="4267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1143000"/>
            <a:ext cx="1600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CATHLAB\My Documents\My Pictures\academic\cto\cgb given\3.JPG"/>
          <p:cNvPicPr>
            <a:picLocks noChangeAspect="1" noChangeArrowheads="1"/>
          </p:cNvPicPr>
          <p:nvPr/>
        </p:nvPicPr>
        <p:blipFill>
          <a:blip r:embed="rId2" cstate="print"/>
          <a:srcRect l="6442" t="7542" r="31595" b="17598"/>
          <a:stretch>
            <a:fillRect/>
          </a:stretch>
        </p:blipFill>
        <p:spPr bwMode="auto">
          <a:xfrm>
            <a:off x="1295400" y="228600"/>
            <a:ext cx="6553200" cy="3352800"/>
          </a:xfrm>
          <a:prstGeom prst="rect">
            <a:avLst/>
          </a:prstGeom>
          <a:noFill/>
        </p:spPr>
      </p:pic>
      <p:pic>
        <p:nvPicPr>
          <p:cNvPr id="18435" name="Picture 3" descr="C:\Documents and Settings\CATHLAB\My Documents\My Pictures\academic\cto\cgb given\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09975"/>
            <a:ext cx="65532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CATHLAB\My Documents\My Pictures\academic\cto\cgb given\9.JPG"/>
          <p:cNvPicPr>
            <a:picLocks noChangeAspect="1" noChangeArrowheads="1"/>
          </p:cNvPicPr>
          <p:nvPr/>
        </p:nvPicPr>
        <p:blipFill>
          <a:blip r:embed="rId2" cstate="print"/>
          <a:srcRect r="38344" b="75419"/>
          <a:stretch>
            <a:fillRect/>
          </a:stretch>
        </p:blipFill>
        <p:spPr bwMode="auto">
          <a:xfrm>
            <a:off x="457200" y="381000"/>
            <a:ext cx="7848600" cy="1676400"/>
          </a:xfrm>
          <a:prstGeom prst="rect">
            <a:avLst/>
          </a:prstGeom>
          <a:noFill/>
        </p:spPr>
      </p:pic>
      <p:pic>
        <p:nvPicPr>
          <p:cNvPr id="19459" name="Picture 3" descr="C:\Documents and Settings\CATHLAB\My Documents\My Pictures\academic\cto\cgb given\8.JPG"/>
          <p:cNvPicPr>
            <a:picLocks noChangeAspect="1" noChangeArrowheads="1"/>
          </p:cNvPicPr>
          <p:nvPr/>
        </p:nvPicPr>
        <p:blipFill>
          <a:blip r:embed="rId3" cstate="print"/>
          <a:srcRect t="15363" r="43252" b="27654"/>
          <a:stretch>
            <a:fillRect/>
          </a:stretch>
        </p:blipFill>
        <p:spPr bwMode="auto">
          <a:xfrm>
            <a:off x="685800" y="2057400"/>
            <a:ext cx="76581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ATHLAB\My Documents\My Pictures\a1 cto gaia\New Folder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24" t="1684" r="24776" b="19186"/>
          <a:stretch>
            <a:fillRect/>
          </a:stretch>
        </p:blipFill>
        <p:spPr bwMode="auto">
          <a:xfrm>
            <a:off x="609599" y="799716"/>
            <a:ext cx="3124201" cy="308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CATHLAB\My Documents\My Pictures\a1 cto gaia\New Folder\6.JPG"/>
          <p:cNvPicPr>
            <a:picLocks noChangeAspect="1" noChangeArrowheads="1"/>
          </p:cNvPicPr>
          <p:nvPr/>
        </p:nvPicPr>
        <p:blipFill>
          <a:blip r:embed="rId3" cstate="print"/>
          <a:srcRect l="26531" t="3269" r="25510" b="18268"/>
          <a:stretch>
            <a:fillRect/>
          </a:stretch>
        </p:blipFill>
        <p:spPr bwMode="auto">
          <a:xfrm>
            <a:off x="1741487" y="3581400"/>
            <a:ext cx="305911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cuments and Settings\CATHLAB\My Documents\My Pictures\a1 cto gaia\New Folder\5.JPG"/>
          <p:cNvPicPr>
            <a:picLocks noChangeAspect="1" noChangeArrowheads="1"/>
          </p:cNvPicPr>
          <p:nvPr/>
        </p:nvPicPr>
        <p:blipFill>
          <a:blip r:embed="rId4" cstate="print"/>
          <a:srcRect l="26316" t="1686" r="25263" b="19060"/>
          <a:stretch>
            <a:fillRect/>
          </a:stretch>
        </p:blipFill>
        <p:spPr bwMode="auto">
          <a:xfrm>
            <a:off x="4422842" y="851450"/>
            <a:ext cx="3044758" cy="311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Documents and Settings\CATHLAB\My Documents\My Pictures\a1 cto gaia\New Folder\7.JPG"/>
          <p:cNvPicPr>
            <a:picLocks noChangeAspect="1" noChangeArrowheads="1"/>
          </p:cNvPicPr>
          <p:nvPr/>
        </p:nvPicPr>
        <p:blipFill>
          <a:blip r:embed="rId5" cstate="print"/>
          <a:srcRect l="25510" t="3269" r="24490" b="18268"/>
          <a:stretch>
            <a:fillRect/>
          </a:stretch>
        </p:blipFill>
        <p:spPr bwMode="auto">
          <a:xfrm>
            <a:off x="5421312" y="3581400"/>
            <a:ext cx="318928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76200"/>
            <a:ext cx="72390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Sion Blue in Retrograde PCI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CATHLAB\My Documents\My Pictures\academic\cto\cgb given\cp820.JPG"/>
          <p:cNvPicPr>
            <a:picLocks noChangeAspect="1" noChangeArrowheads="1"/>
          </p:cNvPicPr>
          <p:nvPr/>
        </p:nvPicPr>
        <p:blipFill>
          <a:blip r:embed="rId2" cstate="print"/>
          <a:srcRect t="5562" r="49387" b="58939"/>
          <a:stretch>
            <a:fillRect/>
          </a:stretch>
        </p:blipFill>
        <p:spPr bwMode="auto">
          <a:xfrm>
            <a:off x="304800" y="1524000"/>
            <a:ext cx="85344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657846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ASAHI Conquest Pro 8-20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CATHLAB\My Documents\My Pictures\academic\cto\cgb given\rg.JPG"/>
          <p:cNvPicPr>
            <a:picLocks noChangeAspect="1" noChangeArrowheads="1"/>
          </p:cNvPicPr>
          <p:nvPr/>
        </p:nvPicPr>
        <p:blipFill>
          <a:blip r:embed="rId2" cstate="print"/>
          <a:srcRect r="38957" b="68994"/>
          <a:stretch>
            <a:fillRect/>
          </a:stretch>
        </p:blipFill>
        <p:spPr bwMode="auto">
          <a:xfrm>
            <a:off x="342900" y="152400"/>
            <a:ext cx="8343900" cy="3012868"/>
          </a:xfrm>
          <a:prstGeom prst="rect">
            <a:avLst/>
          </a:prstGeom>
          <a:noFill/>
        </p:spPr>
      </p:pic>
      <p:pic>
        <p:nvPicPr>
          <p:cNvPr id="21507" name="Picture 3" descr="C:\Documents and Settings\CATHLAB\My Documents\My Pictures\academic\cto\cgb given\rg.JPG"/>
          <p:cNvPicPr>
            <a:picLocks noChangeAspect="1" noChangeArrowheads="1"/>
          </p:cNvPicPr>
          <p:nvPr/>
        </p:nvPicPr>
        <p:blipFill>
          <a:blip r:embed="rId2" cstate="print"/>
          <a:srcRect t="38827" r="38957" b="27654"/>
          <a:stretch>
            <a:fillRect/>
          </a:stretch>
        </p:blipFill>
        <p:spPr bwMode="auto">
          <a:xfrm>
            <a:off x="93980" y="2971800"/>
            <a:ext cx="882142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7056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Core Taper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162" t="23382" r="9085" b="14823"/>
          <a:stretch>
            <a:fillRect/>
          </a:stretch>
        </p:blipFill>
        <p:spPr bwMode="auto">
          <a:xfrm>
            <a:off x="838200" y="18288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Guide wires for Hybrid Approach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 t="17604"/>
          <a:stretch>
            <a:fillRect/>
          </a:stretch>
        </p:blipFill>
        <p:spPr bwMode="auto">
          <a:xfrm>
            <a:off x="609600" y="14478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CATHLAB\My Documents\My Pictures\academic\cto\cgb given\6.JPG"/>
          <p:cNvPicPr>
            <a:picLocks noChangeAspect="1" noChangeArrowheads="1"/>
          </p:cNvPicPr>
          <p:nvPr/>
        </p:nvPicPr>
        <p:blipFill>
          <a:blip r:embed="rId2" cstate="print"/>
          <a:srcRect l="7055" t="18715" r="38344" b="26536"/>
          <a:stretch>
            <a:fillRect/>
          </a:stretch>
        </p:blipFill>
        <p:spPr bwMode="auto">
          <a:xfrm>
            <a:off x="990600" y="1143000"/>
            <a:ext cx="6781800" cy="2590800"/>
          </a:xfrm>
          <a:prstGeom prst="rect">
            <a:avLst/>
          </a:prstGeom>
          <a:noFill/>
        </p:spPr>
      </p:pic>
      <p:pic>
        <p:nvPicPr>
          <p:cNvPr id="22531" name="Picture 3" descr="C:\Documents and Settings\CATHLAB\My Documents\My Pictures\academic\cto\cgb given\7.JPG"/>
          <p:cNvPicPr>
            <a:picLocks noChangeAspect="1" noChangeArrowheads="1"/>
          </p:cNvPicPr>
          <p:nvPr/>
        </p:nvPicPr>
        <p:blipFill>
          <a:blip r:embed="rId3" cstate="print"/>
          <a:srcRect l="5828" t="25457" r="37730" b="28344"/>
          <a:stretch>
            <a:fillRect/>
          </a:stretch>
        </p:blipFill>
        <p:spPr bwMode="auto">
          <a:xfrm>
            <a:off x="990600" y="3733800"/>
            <a:ext cx="6781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86200"/>
            <a:ext cx="8229600" cy="91439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8580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Impact of Core Tapering</a:t>
            </a:r>
            <a:endParaRPr lang="en-IN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6858000" cy="4525963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Longer Taper </a:t>
            </a:r>
          </a:p>
          <a:p>
            <a:pPr>
              <a:buNone/>
            </a:pPr>
            <a:r>
              <a:rPr lang="en-US" sz="2800" b="1" dirty="0" smtClean="0">
                <a:latin typeface="Arial Narrow" pitchFamily="34" charset="0"/>
              </a:rPr>
              <a:t>                     More </a:t>
            </a:r>
            <a:r>
              <a:rPr lang="en-US" sz="2800" b="1" dirty="0" err="1" smtClean="0">
                <a:latin typeface="Arial Narrow" pitchFamily="34" charset="0"/>
              </a:rPr>
              <a:t>Trackable</a:t>
            </a:r>
            <a:r>
              <a:rPr lang="en-US" sz="2800" b="1" dirty="0" smtClean="0">
                <a:latin typeface="Arial Narrow" pitchFamily="34" charset="0"/>
              </a:rPr>
              <a:t/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          Less </a:t>
            </a:r>
            <a:r>
              <a:rPr lang="en-US" sz="2800" b="1" dirty="0" err="1" smtClean="0">
                <a:latin typeface="Arial Narrow" pitchFamily="34" charset="0"/>
              </a:rPr>
              <a:t>Prolapse</a:t>
            </a:r>
            <a:r>
              <a:rPr lang="en-US" sz="2800" b="1" dirty="0" smtClean="0">
                <a:latin typeface="Arial Narrow" pitchFamily="34" charset="0"/>
              </a:rPr>
              <a:t> Tendency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          Less Rail </a:t>
            </a:r>
            <a:r>
              <a:rPr lang="en-US" sz="2800" b="1" dirty="0" err="1" smtClean="0">
                <a:latin typeface="Arial Narrow" pitchFamily="34" charset="0"/>
              </a:rPr>
              <a:t>suppor</a:t>
            </a:r>
            <a:endParaRPr lang="en-US" sz="2800" b="1" dirty="0" smtClean="0"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Short Taper </a:t>
            </a:r>
            <a:r>
              <a:rPr lang="en-US" sz="2800" b="1" dirty="0" smtClean="0">
                <a:latin typeface="Arial Narrow" pitchFamily="34" charset="0"/>
              </a:rPr>
              <a:t/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          Less </a:t>
            </a:r>
            <a:r>
              <a:rPr lang="en-US" sz="2800" b="1" dirty="0" err="1" smtClean="0">
                <a:latin typeface="Arial Narrow" pitchFamily="34" charset="0"/>
              </a:rPr>
              <a:t>Trakable</a:t>
            </a:r>
            <a:r>
              <a:rPr lang="en-US" sz="2800" b="1" dirty="0" smtClean="0">
                <a:latin typeface="Arial Narrow" pitchFamily="34" charset="0"/>
              </a:rPr>
              <a:t/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          More Support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             More </a:t>
            </a:r>
            <a:r>
              <a:rPr lang="en-US" sz="2800" b="1" dirty="0" err="1" smtClean="0">
                <a:latin typeface="Arial Narrow" pitchFamily="34" charset="0"/>
              </a:rPr>
              <a:t>Prolapse</a:t>
            </a:r>
            <a:r>
              <a:rPr lang="en-US" sz="2800" b="1" dirty="0" smtClean="0">
                <a:latin typeface="Arial Narrow" pitchFamily="34" charset="0"/>
              </a:rPr>
              <a:t> Tendency</a:t>
            </a:r>
            <a:endParaRPr lang="en-IN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Core Taper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Gradual or long tapers produce a wire with less </a:t>
            </a: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     support but which  tracks successfully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5348" t="45056" r="26981" b="11984"/>
          <a:stretch>
            <a:fillRect/>
          </a:stretch>
        </p:blipFill>
        <p:spPr bwMode="auto">
          <a:xfrm>
            <a:off x="1143000" y="2895600"/>
            <a:ext cx="701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8580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Core Taper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858000" cy="48768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Abrupt or short tapers produce a wire</a:t>
            </a: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    Which provides greater support but also greater</a:t>
            </a:r>
          </a:p>
          <a:p>
            <a:pPr>
              <a:buNone/>
            </a:pPr>
            <a:r>
              <a:rPr lang="en-US" sz="2400" b="1" dirty="0" smtClean="0">
                <a:latin typeface="Arial Narrow" pitchFamily="34" charset="0"/>
              </a:rPr>
              <a:t>     tendency to </a:t>
            </a:r>
            <a:r>
              <a:rPr lang="en-US" sz="2400" b="1" dirty="0" err="1" smtClean="0">
                <a:latin typeface="Arial Narrow" pitchFamily="34" charset="0"/>
              </a:rPr>
              <a:t>prolapse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3397" t="43856" r="20755" b="8903"/>
          <a:stretch>
            <a:fillRect/>
          </a:stretch>
        </p:blipFill>
        <p:spPr bwMode="auto">
          <a:xfrm>
            <a:off x="1371600" y="3276600"/>
            <a:ext cx="624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Tip Style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7244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latin typeface="Arial Narrow" pitchFamily="34" charset="0"/>
              </a:rPr>
              <a:t>Affects steering and tip softness</a:t>
            </a:r>
          </a:p>
          <a:p>
            <a:r>
              <a:rPr lang="en-US" sz="1800" b="1" dirty="0" smtClean="0">
                <a:latin typeface="Arial Narrow" pitchFamily="34" charset="0"/>
              </a:rPr>
              <a:t>Design options</a:t>
            </a:r>
          </a:p>
          <a:p>
            <a:pPr lvl="1"/>
            <a:r>
              <a:rPr lang="en-US" sz="1800" b="1" dirty="0" smtClean="0">
                <a:latin typeface="Arial Narrow" pitchFamily="34" charset="0"/>
              </a:rPr>
              <a:t>Shaping ribbon for softer tip allowing shape retention</a:t>
            </a:r>
          </a:p>
          <a:p>
            <a:pPr lvl="1"/>
            <a:r>
              <a:rPr lang="en-US" sz="1800" b="1" dirty="0" smtClean="0">
                <a:latin typeface="Arial Narrow" pitchFamily="34" charset="0"/>
              </a:rPr>
              <a:t>Core-to-tip for precise steering and tip control</a:t>
            </a:r>
            <a:endParaRPr lang="en-US" sz="1800" b="1" dirty="0">
              <a:latin typeface="Arial Narrow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9223" t="51762" r="17588" b="13422"/>
          <a:stretch>
            <a:fillRect/>
          </a:stretch>
        </p:blipFill>
        <p:spPr bwMode="auto">
          <a:xfrm>
            <a:off x="1143000" y="3200400"/>
            <a:ext cx="685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104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</a:rPr>
              <a:t>Spring Coils</a:t>
            </a:r>
            <a:endParaRPr lang="en-US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981200"/>
            <a:ext cx="7086600" cy="38862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Affect support, </a:t>
            </a:r>
            <a:r>
              <a:rPr lang="en-US" sz="2400" b="1" dirty="0" err="1" smtClean="0">
                <a:latin typeface="Arial Narrow" pitchFamily="34" charset="0"/>
              </a:rPr>
              <a:t>trackability</a:t>
            </a:r>
            <a:r>
              <a:rPr lang="en-US" sz="2400" b="1" dirty="0" smtClean="0">
                <a:latin typeface="Arial Narrow" pitchFamily="34" charset="0"/>
              </a:rPr>
              <a:t>, and visibility</a:t>
            </a:r>
          </a:p>
          <a:p>
            <a:r>
              <a:rPr lang="en-US" sz="2400" b="1" dirty="0" smtClean="0">
                <a:latin typeface="Arial Narrow" pitchFamily="34" charset="0"/>
              </a:rPr>
              <a:t>Impact dimension of wire</a:t>
            </a:r>
          </a:p>
          <a:p>
            <a:r>
              <a:rPr lang="en-US" sz="2400" b="1" dirty="0" smtClean="0">
                <a:latin typeface="Arial Narrow" pitchFamily="34" charset="0"/>
              </a:rPr>
              <a:t>Provide tactile feedback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5557" t="52883" r="14710" b="11100"/>
          <a:stretch>
            <a:fillRect/>
          </a:stretch>
        </p:blipFill>
        <p:spPr bwMode="auto">
          <a:xfrm>
            <a:off x="2133600" y="3581400"/>
            <a:ext cx="541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408</Words>
  <Application>Microsoft Office PowerPoint</Application>
  <PresentationFormat>On-screen Show (4:3)</PresentationFormat>
  <Paragraphs>105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Guide wires in CTO PCI</vt:lpstr>
      <vt:lpstr>Guide Wire Components</vt:lpstr>
      <vt:lpstr>Core Material</vt:lpstr>
      <vt:lpstr>Core Taper</vt:lpstr>
      <vt:lpstr>Impact of Core Tapering</vt:lpstr>
      <vt:lpstr>Core Taper</vt:lpstr>
      <vt:lpstr>Core Taper</vt:lpstr>
      <vt:lpstr>Tip Style</vt:lpstr>
      <vt:lpstr>Spring Coils</vt:lpstr>
      <vt:lpstr>Covers</vt:lpstr>
      <vt:lpstr>Guide Wire Coating</vt:lpstr>
      <vt:lpstr>Guide Wire-Coating</vt:lpstr>
      <vt:lpstr>Tip Size</vt:lpstr>
      <vt:lpstr>What is penetration power</vt:lpstr>
      <vt:lpstr>Wire  selection</vt:lpstr>
      <vt:lpstr>Guide wires</vt:lpstr>
      <vt:lpstr>PowerPoint Presentation</vt:lpstr>
      <vt:lpstr>PowerPoint Presentation</vt:lpstr>
      <vt:lpstr>PowerPoint Presentation</vt:lpstr>
      <vt:lpstr>PowerPoint Presentation</vt:lpstr>
      <vt:lpstr>Fielder XT may find micro channels which are not angiographically visible</vt:lpstr>
      <vt:lpstr>Knuckle wire</vt:lpstr>
      <vt:lpstr>PowerPoint Presentation</vt:lpstr>
      <vt:lpstr>PowerPoint Presentation</vt:lpstr>
      <vt:lpstr>PowerPoint Presentation</vt:lpstr>
      <vt:lpstr>ASAHI Gaia concept  for Chronic Occlusion</vt:lpstr>
      <vt:lpstr>Tip structure - ASAHI Gaia micro cone-tip</vt:lpstr>
      <vt:lpstr>PowerPoint Presentation</vt:lpstr>
      <vt:lpstr>PowerPoint Presentation</vt:lpstr>
      <vt:lpstr>ASAHI MIRACLEBROSTM Family Straight Tip Guide Wires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 wires for Hybrid Approach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</dc:creator>
  <cp:lastModifiedBy>AM AUDIOVISUALS</cp:lastModifiedBy>
  <cp:revision>117</cp:revision>
  <dcterms:created xsi:type="dcterms:W3CDTF">2014-06-03T09:10:22Z</dcterms:created>
  <dcterms:modified xsi:type="dcterms:W3CDTF">2015-02-15T07:10:40Z</dcterms:modified>
</cp:coreProperties>
</file>